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saveSubsetFonts="1" autoCompressPictures="0">
  <p:sldMasterIdLst>
    <p:sldMasterId id="2147483681" r:id="rId1"/>
    <p:sldMasterId id="2147483682" r:id="rId2"/>
    <p:sldMasterId id="2147483683" r:id="rId3"/>
  </p:sldMasterIdLst>
  <p:notesMasterIdLst>
    <p:notesMasterId r:id="rId2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8B96880-6B57-4CB3-8493-AB99997239E2}">
  <a:tblStyle styleId="{F8B96880-6B57-4CB3-8493-AB99997239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398E7FA-F9F5-403A-AA9B-4A8972F4FA2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907" y="5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0f440b5d5c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10f440b5d5c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0f3a6dfebe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0f3a6dfebe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0c783a2e81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g10c783a2e81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Mike explains the Golden Circle 5 min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0c783a2e8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0c783a2e8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fda4ef9fe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fda4ef9fe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0e9d1c7c4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0e9d1c7c4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0c783a2e8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0c783a2e81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0c783a2e8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0c783a2e8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0f41971f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0f41971f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e9d1c7c4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g10e9d1c7c4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Nayamin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0e9d1c7c49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10e9d1c7c49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Wendy 2 min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e9d1c7c49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10e9d1c7c49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Wendy reviews vocabulary 3 min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e9d1c7c49_0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g10e9d1c7c49_0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Mike 2 min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0f41971fc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0f41971fc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#1 hosted by Wendy Hernandez &amp; Mike, Training #2 hosted by Hope (WFFRC), Training #3 hosted by Artie Padilla, Training #4 hosted by Daniel Dominguez (ENP) &amp; Brianna Zweifler, Angelica Garcia, and Nydia Hernandez (FBU), Training #5 hosted by Christine Barker (FIRM)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0e9d1c7c49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g10e9d1c7c49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0f440b5d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10f440b5d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f440b5d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10f440b5d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1" name="Google Shape;131;p2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6" name="Google Shape;136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2" name="Google Shape;142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6" name="Google Shape;146;p3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7" name="Google Shape;14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0" name="Google Shape;150;p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1" name="Google Shape;15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4" name="Google Shape;15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3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8" name="Google Shape;158;p3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9" name="Google Shape;159;p3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63" name="Google Shape;163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6" name="Google Shape;166;p3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7" name="Google Shape;16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5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3" name="Google Shape;303;p46"/>
          <p:cNvCxnSpPr/>
          <p:nvPr/>
        </p:nvCxnSpPr>
        <p:spPr>
          <a:xfrm flipH="1">
            <a:off x="724488" y="1778537"/>
            <a:ext cx="10500" cy="7059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04" name="Google Shape;304;p46"/>
          <p:cNvCxnSpPr/>
          <p:nvPr/>
        </p:nvCxnSpPr>
        <p:spPr>
          <a:xfrm flipH="1">
            <a:off x="2448468" y="3883633"/>
            <a:ext cx="15600" cy="8139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46"/>
          <p:cNvCxnSpPr/>
          <p:nvPr/>
        </p:nvCxnSpPr>
        <p:spPr>
          <a:xfrm>
            <a:off x="4979769" y="3883633"/>
            <a:ext cx="3300" cy="7863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06" name="Google Shape;306;p46"/>
          <p:cNvCxnSpPr/>
          <p:nvPr/>
        </p:nvCxnSpPr>
        <p:spPr>
          <a:xfrm>
            <a:off x="6245273" y="1867864"/>
            <a:ext cx="5400" cy="6951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46"/>
          <p:cNvCxnSpPr/>
          <p:nvPr/>
        </p:nvCxnSpPr>
        <p:spPr>
          <a:xfrm flipH="1">
            <a:off x="3726143" y="1856934"/>
            <a:ext cx="10500" cy="7059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308" name="Google Shape;308;p46"/>
          <p:cNvPicPr preferRelativeResize="0"/>
          <p:nvPr/>
        </p:nvPicPr>
        <p:blipFill rotWithShape="1">
          <a:blip r:embed="rId3">
            <a:alphaModFix/>
          </a:blip>
          <a:srcRect r="15895"/>
          <a:stretch/>
        </p:blipFill>
        <p:spPr>
          <a:xfrm>
            <a:off x="1809488" y="2562656"/>
            <a:ext cx="6407038" cy="1363503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6"/>
          <p:cNvSpPr txBox="1"/>
          <p:nvPr/>
        </p:nvSpPr>
        <p:spPr>
          <a:xfrm>
            <a:off x="2288859" y="3121844"/>
            <a:ext cx="335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Jan</a:t>
            </a:r>
            <a:endParaRPr/>
          </a:p>
        </p:txBody>
      </p:sp>
      <p:sp>
        <p:nvSpPr>
          <p:cNvPr id="310" name="Google Shape;310;p46"/>
          <p:cNvSpPr txBox="1"/>
          <p:nvPr/>
        </p:nvSpPr>
        <p:spPr>
          <a:xfrm>
            <a:off x="3490786" y="3121844"/>
            <a:ext cx="468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Feb</a:t>
            </a:r>
            <a:endParaRPr/>
          </a:p>
        </p:txBody>
      </p:sp>
      <p:sp>
        <p:nvSpPr>
          <p:cNvPr id="311" name="Google Shape;311;p46"/>
          <p:cNvSpPr txBox="1"/>
          <p:nvPr/>
        </p:nvSpPr>
        <p:spPr>
          <a:xfrm>
            <a:off x="4774588" y="3121844"/>
            <a:ext cx="468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</a:t>
            </a:r>
            <a:endParaRPr/>
          </a:p>
        </p:txBody>
      </p:sp>
      <p:sp>
        <p:nvSpPr>
          <p:cNvPr id="312" name="Google Shape;312;p46"/>
          <p:cNvSpPr txBox="1"/>
          <p:nvPr/>
        </p:nvSpPr>
        <p:spPr>
          <a:xfrm>
            <a:off x="6093803" y="3121844"/>
            <a:ext cx="3351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Apr</a:t>
            </a:r>
            <a:endParaRPr/>
          </a:p>
        </p:txBody>
      </p:sp>
      <p:sp>
        <p:nvSpPr>
          <p:cNvPr id="313" name="Google Shape;313;p46"/>
          <p:cNvSpPr txBox="1"/>
          <p:nvPr/>
        </p:nvSpPr>
        <p:spPr>
          <a:xfrm>
            <a:off x="7342171" y="3121844"/>
            <a:ext cx="402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</a:t>
            </a:r>
            <a:endParaRPr/>
          </a:p>
        </p:txBody>
      </p:sp>
      <p:pic>
        <p:nvPicPr>
          <p:cNvPr id="314" name="Google Shape;314;p46"/>
          <p:cNvPicPr preferRelativeResize="0"/>
          <p:nvPr/>
        </p:nvPicPr>
        <p:blipFill rotWithShape="1">
          <a:blip r:embed="rId3">
            <a:alphaModFix/>
          </a:blip>
          <a:srcRect l="81827"/>
          <a:stretch/>
        </p:blipFill>
        <p:spPr>
          <a:xfrm>
            <a:off x="0" y="2367631"/>
            <a:ext cx="1384374" cy="1363517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6"/>
          <p:cNvSpPr txBox="1"/>
          <p:nvPr/>
        </p:nvSpPr>
        <p:spPr>
          <a:xfrm>
            <a:off x="495301" y="2941693"/>
            <a:ext cx="4689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</a:t>
            </a:r>
            <a:endParaRPr/>
          </a:p>
        </p:txBody>
      </p:sp>
      <p:sp>
        <p:nvSpPr>
          <p:cNvPr id="316" name="Google Shape;316;p46"/>
          <p:cNvSpPr txBox="1"/>
          <p:nvPr/>
        </p:nvSpPr>
        <p:spPr>
          <a:xfrm rot="-5400000">
            <a:off x="1167499" y="2798750"/>
            <a:ext cx="857400" cy="5013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2022</a:t>
            </a:r>
            <a:endParaRPr b="1"/>
          </a:p>
        </p:txBody>
      </p:sp>
      <p:sp>
        <p:nvSpPr>
          <p:cNvPr id="317" name="Google Shape;317;p46"/>
          <p:cNvSpPr txBox="1"/>
          <p:nvPr/>
        </p:nvSpPr>
        <p:spPr>
          <a:xfrm>
            <a:off x="1755225" y="4143276"/>
            <a:ext cx="1491600" cy="8004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Jan 25th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Build specifics for issue areas and begin research</a:t>
            </a:r>
            <a:endParaRPr sz="1000"/>
          </a:p>
        </p:txBody>
      </p:sp>
      <p:sp>
        <p:nvSpPr>
          <p:cNvPr id="318" name="Google Shape;318;p46"/>
          <p:cNvSpPr txBox="1"/>
          <p:nvPr/>
        </p:nvSpPr>
        <p:spPr>
          <a:xfrm>
            <a:off x="2928450" y="733525"/>
            <a:ext cx="1579200" cy="10542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Feb 15th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Share issue descriptions with the Leadership Council and all pilot participants</a:t>
            </a:r>
            <a:endParaRPr sz="1000"/>
          </a:p>
        </p:txBody>
      </p:sp>
      <p:sp>
        <p:nvSpPr>
          <p:cNvPr id="319" name="Google Shape;319;p46"/>
          <p:cNvSpPr txBox="1"/>
          <p:nvPr/>
        </p:nvSpPr>
        <p:spPr>
          <a:xfrm>
            <a:off x="2928475" y="1857075"/>
            <a:ext cx="1605900" cy="5451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Begin question development</a:t>
            </a:r>
            <a:endParaRPr sz="1000"/>
          </a:p>
        </p:txBody>
      </p:sp>
      <p:sp>
        <p:nvSpPr>
          <p:cNvPr id="320" name="Google Shape;320;p46"/>
          <p:cNvSpPr txBox="1"/>
          <p:nvPr/>
        </p:nvSpPr>
        <p:spPr>
          <a:xfrm>
            <a:off x="4040375" y="4194251"/>
            <a:ext cx="1991100" cy="8004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March 21-31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Meeting for question exchange and initial discussions with Leaders</a:t>
            </a:r>
            <a:endParaRPr sz="1000"/>
          </a:p>
        </p:txBody>
      </p:sp>
      <p:sp>
        <p:nvSpPr>
          <p:cNvPr id="321" name="Google Shape;321;p46"/>
          <p:cNvSpPr txBox="1"/>
          <p:nvPr/>
        </p:nvSpPr>
        <p:spPr>
          <a:xfrm>
            <a:off x="5564125" y="877599"/>
            <a:ext cx="1332600" cy="12150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Apr 19th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Internal discussions after ther exchange meeting</a:t>
            </a:r>
            <a:endParaRPr sz="1000"/>
          </a:p>
        </p:txBody>
      </p:sp>
      <p:sp>
        <p:nvSpPr>
          <p:cNvPr id="322" name="Google Shape;322;p46"/>
          <p:cNvSpPr txBox="1"/>
          <p:nvPr/>
        </p:nvSpPr>
        <p:spPr>
          <a:xfrm>
            <a:off x="83541" y="1501274"/>
            <a:ext cx="1332600" cy="5451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Dec 10th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Issues Assembly</a:t>
            </a:r>
            <a:endParaRPr sz="1000"/>
          </a:p>
        </p:txBody>
      </p:sp>
      <p:sp>
        <p:nvSpPr>
          <p:cNvPr id="323" name="Google Shape;323;p46"/>
          <p:cNvSpPr txBox="1">
            <a:spLocks noGrp="1"/>
          </p:cNvSpPr>
          <p:nvPr>
            <p:ph type="title" idx="4294967295"/>
          </p:nvPr>
        </p:nvSpPr>
        <p:spPr>
          <a:xfrm>
            <a:off x="83550" y="0"/>
            <a:ext cx="85206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b="1">
                <a:solidFill>
                  <a:srgbClr val="000000"/>
                </a:solidFill>
              </a:rPr>
              <a:t>Residents Council Timeline </a:t>
            </a:r>
            <a:r>
              <a:rPr lang="en" sz="1220">
                <a:solidFill>
                  <a:srgbClr val="000000"/>
                </a:solidFill>
              </a:rPr>
              <a:t>(Jan 2022-May 2022)</a:t>
            </a:r>
            <a:endParaRPr sz="1220">
              <a:solidFill>
                <a:srgbClr val="000000"/>
              </a:solidFill>
            </a:endParaRPr>
          </a:p>
        </p:txBody>
      </p:sp>
      <p:sp>
        <p:nvSpPr>
          <p:cNvPr id="324" name="Google Shape;324;p46"/>
          <p:cNvSpPr txBox="1"/>
          <p:nvPr/>
        </p:nvSpPr>
        <p:spPr>
          <a:xfrm>
            <a:off x="8216550" y="2718275"/>
            <a:ext cx="927600" cy="615600"/>
          </a:xfrm>
          <a:prstGeom prst="rect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End of Year 1</a:t>
            </a:r>
            <a:endParaRPr b="1"/>
          </a:p>
        </p:txBody>
      </p:sp>
      <p:cxnSp>
        <p:nvCxnSpPr>
          <p:cNvPr id="325" name="Google Shape;325;p46"/>
          <p:cNvCxnSpPr/>
          <p:nvPr/>
        </p:nvCxnSpPr>
        <p:spPr>
          <a:xfrm>
            <a:off x="7552444" y="3959470"/>
            <a:ext cx="3300" cy="7863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26" name="Google Shape;326;p46"/>
          <p:cNvSpPr txBox="1"/>
          <p:nvPr/>
        </p:nvSpPr>
        <p:spPr>
          <a:xfrm>
            <a:off x="6613050" y="4094075"/>
            <a:ext cx="1991100" cy="9543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May 2nd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Joint deliberative meeting with Leaders and align on one decision; Other groups have identified focus for Year 2</a:t>
            </a:r>
            <a:endParaRPr sz="1000"/>
          </a:p>
        </p:txBody>
      </p:sp>
      <p:sp>
        <p:nvSpPr>
          <p:cNvPr id="327" name="Google Shape;327;p46"/>
          <p:cNvSpPr/>
          <p:nvPr/>
        </p:nvSpPr>
        <p:spPr>
          <a:xfrm>
            <a:off x="6938550" y="2280300"/>
            <a:ext cx="1209250" cy="437975"/>
          </a:xfrm>
          <a:prstGeom prst="flowChartOffpageConnector">
            <a:avLst/>
          </a:prstGeom>
          <a:solidFill>
            <a:srgbClr val="9E9E9E">
              <a:alpha val="0"/>
            </a:srgbClr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46"/>
          <p:cNvSpPr txBox="1"/>
          <p:nvPr/>
        </p:nvSpPr>
        <p:spPr>
          <a:xfrm>
            <a:off x="6996275" y="2268438"/>
            <a:ext cx="1093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End of Term Celebration (TBD)</a:t>
            </a:r>
            <a:endParaRPr sz="800"/>
          </a:p>
        </p:txBody>
      </p:sp>
      <p:cxnSp>
        <p:nvCxnSpPr>
          <p:cNvPr id="329" name="Google Shape;329;p46"/>
          <p:cNvCxnSpPr/>
          <p:nvPr/>
        </p:nvCxnSpPr>
        <p:spPr>
          <a:xfrm>
            <a:off x="4989306" y="1992208"/>
            <a:ext cx="3300" cy="7863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30" name="Google Shape;330;p46"/>
          <p:cNvSpPr txBox="1"/>
          <p:nvPr/>
        </p:nvSpPr>
        <p:spPr>
          <a:xfrm>
            <a:off x="4599537" y="877600"/>
            <a:ext cx="872700" cy="14160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March 15th</a:t>
            </a:r>
            <a:endParaRPr sz="1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Review and select questions for the discussion with Leaders  </a:t>
            </a:r>
            <a:endParaRPr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7"/>
          <p:cNvSpPr txBox="1"/>
          <p:nvPr/>
        </p:nvSpPr>
        <p:spPr>
          <a:xfrm>
            <a:off x="514350" y="939283"/>
            <a:ext cx="8115300" cy="3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30200" marR="0" lvl="1" indent="-158750" algn="l" rtl="0">
              <a:lnSpc>
                <a:spcPct val="202032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500"/>
              <a:buFont typeface="Arial"/>
              <a:buChar char="◆"/>
            </a:pPr>
            <a:r>
              <a:rPr lang="en" sz="1500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Gather Residents Council members together</a:t>
            </a:r>
            <a:endParaRPr sz="700"/>
          </a:p>
          <a:p>
            <a:pPr marL="330200" marR="0" lvl="1" indent="-158750" algn="l" rtl="0">
              <a:lnSpc>
                <a:spcPct val="202032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500"/>
              <a:buFont typeface="Arial"/>
              <a:buChar char="◆"/>
            </a:pPr>
            <a:r>
              <a:rPr lang="en" sz="1500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Brief introduction</a:t>
            </a:r>
            <a:endParaRPr sz="700"/>
          </a:p>
          <a:p>
            <a:pPr marL="330200" marR="0" lvl="1" indent="-158750" algn="l" rtl="0">
              <a:lnSpc>
                <a:spcPct val="202032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500"/>
              <a:buFont typeface="Arial"/>
              <a:buChar char="◆"/>
            </a:pPr>
            <a:r>
              <a:rPr lang="en" sz="1500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Breakout groups into their issue caucus</a:t>
            </a:r>
            <a:endParaRPr sz="700"/>
          </a:p>
          <a:p>
            <a:pPr marL="330200" marR="0" lvl="1" indent="-158750" algn="l" rtl="0">
              <a:lnSpc>
                <a:spcPct val="202032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500"/>
              <a:buFont typeface="Arial"/>
              <a:buChar char="◆"/>
            </a:pPr>
            <a:r>
              <a:rPr lang="en" sz="1500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Meeting will be facilitated by a TCM organizer and supported by Core Team members</a:t>
            </a:r>
            <a:endParaRPr sz="700"/>
          </a:p>
          <a:p>
            <a:pPr marL="330200" marR="0" lvl="1" indent="-158750" algn="l" rtl="0">
              <a:lnSpc>
                <a:spcPct val="202032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500"/>
              <a:buFont typeface="Arial"/>
              <a:buChar char="◆"/>
            </a:pPr>
            <a:r>
              <a:rPr lang="en" sz="1500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Reconvene all the Residents Council members</a:t>
            </a:r>
            <a:endParaRPr sz="700"/>
          </a:p>
          <a:p>
            <a:pPr marL="330200" marR="0" lvl="1" indent="-158750" algn="l" rtl="0">
              <a:lnSpc>
                <a:spcPct val="202032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500"/>
              <a:buFont typeface="Arial"/>
              <a:buChar char="◆"/>
            </a:pPr>
            <a:r>
              <a:rPr lang="en" sz="1500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Briefly share an overview from each caucus</a:t>
            </a:r>
            <a:endParaRPr sz="700"/>
          </a:p>
          <a:p>
            <a:pPr marL="330200" marR="0" lvl="1" indent="-158750" algn="l" rtl="0">
              <a:lnSpc>
                <a:spcPct val="202032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500"/>
              <a:buFont typeface="Arial"/>
              <a:buChar char="◆"/>
            </a:pPr>
            <a:r>
              <a:rPr lang="en" sz="1500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Announce next steps for the next meeting</a:t>
            </a:r>
            <a:endParaRPr sz="700"/>
          </a:p>
          <a:p>
            <a:pPr marL="330200" marR="0" lvl="1" indent="-158750" algn="l" rtl="0">
              <a:lnSpc>
                <a:spcPct val="202032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500"/>
              <a:buFont typeface="Arial"/>
              <a:buChar char="◆"/>
            </a:pPr>
            <a:r>
              <a:rPr lang="en" sz="1500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Conclude Meeting</a:t>
            </a:r>
            <a:endParaRPr sz="700"/>
          </a:p>
        </p:txBody>
      </p:sp>
      <p:sp>
        <p:nvSpPr>
          <p:cNvPr id="336" name="Google Shape;336;p47"/>
          <p:cNvSpPr txBox="1"/>
          <p:nvPr/>
        </p:nvSpPr>
        <p:spPr>
          <a:xfrm>
            <a:off x="0" y="146539"/>
            <a:ext cx="9144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 i="0" u="none" strike="noStrike" cap="none">
                <a:solidFill>
                  <a:srgbClr val="191919"/>
                </a:solidFill>
              </a:rPr>
              <a:t>ISSUE CAUCUSES MEETING STRUCTURE</a:t>
            </a:r>
            <a:endParaRPr sz="700" b="1"/>
          </a:p>
        </p:txBody>
      </p:sp>
      <p:sp>
        <p:nvSpPr>
          <p:cNvPr id="337" name="Google Shape;337;p47"/>
          <p:cNvSpPr txBox="1"/>
          <p:nvPr/>
        </p:nvSpPr>
        <p:spPr>
          <a:xfrm>
            <a:off x="172500" y="4720300"/>
            <a:ext cx="8799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2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i="1">
                <a:solidFill>
                  <a:srgbClr val="191919"/>
                </a:solidFill>
              </a:rPr>
              <a:t>*If a caucus is in need of more time for discussion, a separate meeting can be scheduled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8"/>
          <p:cNvSpPr txBox="1">
            <a:spLocks noGrp="1"/>
          </p:cNvSpPr>
          <p:nvPr>
            <p:ph type="title"/>
          </p:nvPr>
        </p:nvSpPr>
        <p:spPr>
          <a:xfrm>
            <a:off x="311700" y="3212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20" b="1">
                <a:solidFill>
                  <a:srgbClr val="000000"/>
                </a:solidFill>
              </a:rPr>
              <a:t>Why, How, What?</a:t>
            </a:r>
            <a:endParaRPr sz="3420" b="1">
              <a:solidFill>
                <a:srgbClr val="000000"/>
              </a:solidFill>
            </a:endParaRPr>
          </a:p>
        </p:txBody>
      </p:sp>
      <p:sp>
        <p:nvSpPr>
          <p:cNvPr id="343" name="Google Shape;343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02100" cy="338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en" sz="2000">
                <a:solidFill>
                  <a:srgbClr val="000000"/>
                </a:solidFill>
              </a:rPr>
              <a:t>“</a:t>
            </a:r>
            <a:r>
              <a:rPr lang="en" sz="2000" b="1">
                <a:solidFill>
                  <a:srgbClr val="000000"/>
                </a:solidFill>
              </a:rPr>
              <a:t>Why</a:t>
            </a:r>
            <a:r>
              <a:rPr lang="en" sz="2000">
                <a:solidFill>
                  <a:srgbClr val="000000"/>
                </a:solidFill>
              </a:rPr>
              <a:t>” will always drive this work with the vision in mind created with our values. </a:t>
            </a:r>
            <a:endParaRPr sz="2000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en" sz="2000">
                <a:solidFill>
                  <a:srgbClr val="000000"/>
                </a:solidFill>
              </a:rPr>
              <a:t>“</a:t>
            </a:r>
            <a:r>
              <a:rPr lang="en" sz="2000" b="1">
                <a:solidFill>
                  <a:srgbClr val="000000"/>
                </a:solidFill>
              </a:rPr>
              <a:t>How</a:t>
            </a:r>
            <a:r>
              <a:rPr lang="en" sz="2000">
                <a:solidFill>
                  <a:srgbClr val="000000"/>
                </a:solidFill>
              </a:rPr>
              <a:t>” will include our mission statement and goals to achieve in this process.</a:t>
            </a:r>
            <a:endParaRPr sz="2000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en" sz="2000">
                <a:solidFill>
                  <a:srgbClr val="000000"/>
                </a:solidFill>
              </a:rPr>
              <a:t>“</a:t>
            </a:r>
            <a:r>
              <a:rPr lang="en" sz="2000" b="1">
                <a:solidFill>
                  <a:srgbClr val="000000"/>
                </a:solidFill>
              </a:rPr>
              <a:t>What</a:t>
            </a:r>
            <a:r>
              <a:rPr lang="en" sz="2000">
                <a:solidFill>
                  <a:srgbClr val="000000"/>
                </a:solidFill>
              </a:rPr>
              <a:t>” is the product we will create in the end together. </a:t>
            </a:r>
            <a:endParaRPr sz="200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 sz="2000" b="1">
                <a:solidFill>
                  <a:srgbClr val="000000"/>
                </a:solidFill>
              </a:rPr>
              <a:t>These are the Big Ideas!</a:t>
            </a:r>
            <a:endParaRPr sz="2000" b="1">
              <a:solidFill>
                <a:srgbClr val="000000"/>
              </a:solidFill>
            </a:endParaRPr>
          </a:p>
        </p:txBody>
      </p:sp>
      <p:pic>
        <p:nvPicPr>
          <p:cNvPr id="344" name="Google Shape;344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51525" y="1089275"/>
            <a:ext cx="3278925" cy="293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9"/>
          <p:cNvSpPr txBox="1"/>
          <p:nvPr/>
        </p:nvSpPr>
        <p:spPr>
          <a:xfrm>
            <a:off x="189000" y="131550"/>
            <a:ext cx="8775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Calibri"/>
                <a:ea typeface="Calibri"/>
                <a:cs typeface="Calibri"/>
                <a:sym typeface="Calibri"/>
              </a:rPr>
              <a:t>Strategy Overview</a:t>
            </a:r>
            <a:endParaRPr sz="36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49"/>
          <p:cNvSpPr txBox="1"/>
          <p:nvPr/>
        </p:nvSpPr>
        <p:spPr>
          <a:xfrm>
            <a:off x="260550" y="915775"/>
            <a:ext cx="86319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What is the purpose behind Issue Caucus Meetings?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To understand the issue in depth (system thinking) as we move toward an effort for policy change.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Caucus is our opportunity to </a:t>
            </a:r>
            <a:r>
              <a:rPr lang="en" sz="1900" b="1" u="sng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deliberate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 together.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Outcome= determine a joint strategy on how to achieve our policy goals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" name="Google Shape;35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50" y="2562775"/>
            <a:ext cx="28575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0"/>
          <p:cNvSpPr txBox="1"/>
          <p:nvPr/>
        </p:nvSpPr>
        <p:spPr>
          <a:xfrm>
            <a:off x="189000" y="131550"/>
            <a:ext cx="8775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Calibri"/>
                <a:ea typeface="Calibri"/>
                <a:cs typeface="Calibri"/>
                <a:sym typeface="Calibri"/>
              </a:rPr>
              <a:t>Strategy Overview</a:t>
            </a:r>
            <a:endParaRPr sz="36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50"/>
          <p:cNvSpPr txBox="1"/>
          <p:nvPr/>
        </p:nvSpPr>
        <p:spPr>
          <a:xfrm>
            <a:off x="260550" y="915775"/>
            <a:ext cx="8631900" cy="16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What is </a:t>
            </a:r>
            <a:r>
              <a:rPr lang="en" sz="1900" b="1" i="1">
                <a:latin typeface="Calibri"/>
                <a:ea typeface="Calibri"/>
                <a:cs typeface="Calibri"/>
                <a:sym typeface="Calibri"/>
              </a:rPr>
              <a:t>strategy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?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Strategy = </a:t>
            </a:r>
            <a:r>
              <a:rPr lang="en" sz="1900" i="1">
                <a:latin typeface="Calibri"/>
                <a:ea typeface="Calibri"/>
                <a:cs typeface="Calibri"/>
                <a:sym typeface="Calibri"/>
              </a:rPr>
              <a:t>Strategos</a:t>
            </a: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 = “Generalship”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Like a general overseeing a battlefield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We must agree on how we will achieve victory, but…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" sz="1900">
                <a:latin typeface="Calibri"/>
                <a:ea typeface="Calibri"/>
                <a:cs typeface="Calibri"/>
                <a:sym typeface="Calibri"/>
              </a:rPr>
              <a:t>First we need to define what victory means: what do we want to achieve?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8" name="Google Shape;358;p50"/>
          <p:cNvPicPr preferRelativeResize="0"/>
          <p:nvPr/>
        </p:nvPicPr>
        <p:blipFill rotWithShape="1">
          <a:blip r:embed="rId3">
            <a:alphaModFix/>
          </a:blip>
          <a:srcRect l="10567" t="27232" r="11037" b="13913"/>
          <a:stretch/>
        </p:blipFill>
        <p:spPr>
          <a:xfrm>
            <a:off x="1456913" y="3204000"/>
            <a:ext cx="6239160" cy="193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1"/>
          <p:cNvSpPr txBox="1">
            <a:spLocks noGrp="1"/>
          </p:cNvSpPr>
          <p:nvPr>
            <p:ph type="title"/>
          </p:nvPr>
        </p:nvSpPr>
        <p:spPr>
          <a:xfrm>
            <a:off x="311725" y="181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620" b="1" u="sng"/>
              <a:t>Homework</a:t>
            </a:r>
            <a:endParaRPr sz="4620" b="1" u="sng"/>
          </a:p>
        </p:txBody>
      </p:sp>
      <p:sp>
        <p:nvSpPr>
          <p:cNvPr id="364" name="Google Shape;364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0000"/>
                </a:solidFill>
              </a:rPr>
              <a:t>Select an Issue Caucus using the Google survey:</a:t>
            </a:r>
            <a:endParaRPr sz="24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3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graphicFrame>
        <p:nvGraphicFramePr>
          <p:cNvPr id="365" name="Google Shape;365;p51"/>
          <p:cNvGraphicFramePr/>
          <p:nvPr/>
        </p:nvGraphicFramePr>
        <p:xfrm>
          <a:off x="311725" y="2102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{F8B96880-6B57-4CB3-8493-AB99997239E2}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5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800">
                          <a:solidFill>
                            <a:schemeClr val="dk1"/>
                          </a:solidFill>
                        </a:rPr>
                        <a:t>English: </a:t>
                      </a:r>
                      <a:r>
                        <a:rPr lang="en" sz="2800" u="sng">
                          <a:solidFill>
                            <a:schemeClr val="accent5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[LINK]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800">
                          <a:solidFill>
                            <a:schemeClr val="dk1"/>
                          </a:solidFill>
                        </a:rPr>
                        <a:t>Spanish: </a:t>
                      </a:r>
                      <a:r>
                        <a:rPr lang="en" sz="2800" u="sng">
                          <a:solidFill>
                            <a:schemeClr val="accent5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[LINK]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5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800">
                          <a:solidFill>
                            <a:schemeClr val="dk1"/>
                          </a:solidFill>
                        </a:rPr>
                        <a:t>Hmong: </a:t>
                      </a:r>
                      <a:r>
                        <a:rPr lang="en" sz="2800" u="sng">
                          <a:solidFill>
                            <a:schemeClr val="hlink"/>
                          </a:solidFill>
                          <a:hlinkClick r:id="rId3"/>
                        </a:rPr>
                        <a:t>[LINK]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800" dirty="0">
                          <a:solidFill>
                            <a:schemeClr val="dk1"/>
                          </a:solidFill>
                        </a:rPr>
                        <a:t>Arabic: </a:t>
                      </a:r>
                      <a:r>
                        <a:rPr lang="en" sz="2800" u="sng" dirty="0">
                          <a:solidFill>
                            <a:schemeClr val="hlink"/>
                          </a:solidFill>
                          <a:hlinkClick r:id="rId3"/>
                        </a:rPr>
                        <a:t>[LINK]</a:t>
                      </a:r>
                      <a:endParaRPr sz="19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2"/>
          <p:cNvSpPr txBox="1"/>
          <p:nvPr/>
        </p:nvSpPr>
        <p:spPr>
          <a:xfrm>
            <a:off x="108275" y="108275"/>
            <a:ext cx="7594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u="sng">
                <a:latin typeface="Calibri"/>
                <a:ea typeface="Calibri"/>
                <a:cs typeface="Calibri"/>
                <a:sym typeface="Calibri"/>
              </a:rPr>
              <a:t>Next Meetings Dates</a:t>
            </a:r>
            <a:endParaRPr sz="2800" b="1" u="sng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71" name="Google Shape;371;p52"/>
          <p:cNvGraphicFramePr/>
          <p:nvPr/>
        </p:nvGraphicFramePr>
        <p:xfrm>
          <a:off x="416550" y="991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{7398E7FA-F9F5-403A-AA9B-4A8972F4FA27}</a:tableStyleId>
              </a:tblPr>
              <a:tblGrid>
                <a:gridCol w="62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1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1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6700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rgbClr val="191919"/>
                          </a:solidFill>
                        </a:rPr>
                        <a:t>Residents Council Terms</a:t>
                      </a:r>
                      <a:endParaRPr sz="1600" b="1">
                        <a:solidFill>
                          <a:srgbClr val="191919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</a:rPr>
                        <a:t>Term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1C458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</a:rPr>
                        <a:t>Dates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1C45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Year 1</a:t>
                      </a:r>
                      <a:endParaRPr sz="1100" b="1"/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Fall 2021 </a:t>
                      </a:r>
                      <a:endParaRPr sz="1100"/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July-December 2021</a:t>
                      </a:r>
                      <a:endParaRPr sz="1100"/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Spring 2022</a:t>
                      </a:r>
                      <a:endParaRPr sz="1100"/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January-May 2022</a:t>
                      </a:r>
                      <a:endParaRPr sz="1100"/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7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/>
                        <a:t>Year 2</a:t>
                      </a:r>
                      <a:endParaRPr sz="1100" b="1"/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Fall 2022</a:t>
                      </a:r>
                      <a:endParaRPr sz="1100"/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July-December 2022</a:t>
                      </a:r>
                      <a:endParaRPr sz="1100"/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Spring 2023</a:t>
                      </a:r>
                      <a:endParaRPr sz="1100"/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January-May 2023</a:t>
                      </a:r>
                      <a:endParaRPr sz="1100" dirty="0"/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72" name="Google Shape;372;p52"/>
          <p:cNvGraphicFramePr/>
          <p:nvPr/>
        </p:nvGraphicFramePr>
        <p:xfrm>
          <a:off x="6180650" y="99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{7398E7FA-F9F5-403A-AA9B-4A8972F4FA27}</a:tableStyleId>
              </a:tblPr>
              <a:tblGrid>
                <a:gridCol w="2686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/>
                        <a:t>Spring 2022 Meeting Schedule</a:t>
                      </a:r>
                      <a:endParaRPr sz="2200" b="1"/>
                    </a:p>
                  </a:txBody>
                  <a:tcPr marL="63500" marR="63500" marT="63500" marB="63500">
                    <a:solidFill>
                      <a:srgbClr val="F9C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/>
                        <a:t>Residents Council Meetings</a:t>
                      </a:r>
                      <a:endParaRPr sz="1300" b="1"/>
                    </a:p>
                  </a:txBody>
                  <a:tcPr marL="63500" marR="63500" marT="63500" marB="63500"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January 25, 2022</a:t>
                      </a:r>
                      <a:endParaRPr sz="130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February 15, 2022</a:t>
                      </a:r>
                      <a:endParaRPr sz="130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March 15, 2022</a:t>
                      </a:r>
                      <a:endParaRPr sz="130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/>
                        <a:t>April 19, 2022</a:t>
                      </a:r>
                      <a:endParaRPr sz="1300" dirty="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73" name="Google Shape;373;p52"/>
          <p:cNvGraphicFramePr/>
          <p:nvPr/>
        </p:nvGraphicFramePr>
        <p:xfrm>
          <a:off x="426075" y="326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{7398E7FA-F9F5-403A-AA9B-4A8972F4FA27}</a:tableStyleId>
              </a:tblPr>
              <a:tblGrid>
                <a:gridCol w="2686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/>
                        <a:t>Special Events</a:t>
                      </a:r>
                      <a:endParaRPr sz="1900" b="1"/>
                    </a:p>
                  </a:txBody>
                  <a:tcPr marL="63500" marR="63500" marT="63500" marB="63500">
                    <a:solidFill>
                      <a:srgbClr val="93C47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</a:rPr>
                        <a:t>Meeting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</a:rPr>
                        <a:t>Tentative Date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3876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Leaders &amp; Residents Meeting 1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Week of March 22, 2022</a:t>
                      </a:r>
                      <a:endParaRPr sz="110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Leaders &amp; Residents Meeting 2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Week of May 2, 2022</a:t>
                      </a:r>
                      <a:endParaRPr sz="110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End of Term Ceremony</a:t>
                      </a:r>
                      <a:endParaRPr sz="110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May (Date TBD)</a:t>
                      </a:r>
                      <a:endParaRPr sz="1100" dirty="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74" name="Google Shape;374;p52"/>
          <p:cNvSpPr txBox="1"/>
          <p:nvPr/>
        </p:nvSpPr>
        <p:spPr>
          <a:xfrm>
            <a:off x="6146975" y="3547550"/>
            <a:ext cx="2753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Calibri"/>
                <a:ea typeface="Calibri"/>
                <a:cs typeface="Calibri"/>
                <a:sym typeface="Calibri"/>
              </a:rPr>
              <a:t>*Residents Council Meetings will be held once a month virtually. Dates for the Special Events will be announced at a later time.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3125" y="4605525"/>
            <a:ext cx="441101" cy="44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3"/>
          <p:cNvSpPr txBox="1">
            <a:spLocks noGrp="1"/>
          </p:cNvSpPr>
          <p:nvPr>
            <p:ph type="title"/>
          </p:nvPr>
        </p:nvSpPr>
        <p:spPr>
          <a:xfrm>
            <a:off x="311700" y="251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20" b="1" u="sng"/>
              <a:t>Announcements</a:t>
            </a:r>
            <a:endParaRPr sz="3420" b="1" u="sng"/>
          </a:p>
        </p:txBody>
      </p:sp>
      <p:sp>
        <p:nvSpPr>
          <p:cNvPr id="381" name="Google Shape;381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98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</a:rPr>
              <a:t>Stipend Payments have been processed and is being currently being distributed </a:t>
            </a:r>
            <a:endParaRPr sz="19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">
              <a:solidFill>
                <a:srgbClr val="000000"/>
              </a:solidFill>
            </a:endParaRPr>
          </a:p>
          <a:p>
            <a:pPr marL="914400" lvl="0" indent="-3492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en" sz="1900">
                <a:solidFill>
                  <a:srgbClr val="000000"/>
                </a:solidFill>
              </a:rPr>
              <a:t>E-Payments should be accessible by Friday</a:t>
            </a:r>
            <a:endParaRPr sz="1900">
              <a:solidFill>
                <a:srgbClr val="000000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</a:endParaRPr>
          </a:p>
          <a:p>
            <a:pPr marL="914400" lvl="0" indent="-3492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en" sz="1900">
                <a:solidFill>
                  <a:srgbClr val="000000"/>
                </a:solidFill>
              </a:rPr>
              <a:t>Checks should arrive the 1st week of February </a:t>
            </a:r>
            <a:endParaRPr sz="19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 i="1">
                <a:solidFill>
                  <a:srgbClr val="000000"/>
                </a:solidFill>
              </a:rPr>
              <a:t>*If an issue arises with your stipend payment, please contact Pen at pen@tcmfresno.org</a:t>
            </a:r>
            <a:endParaRPr sz="1700" i="1">
              <a:solidFill>
                <a:srgbClr val="000000"/>
              </a:solidFill>
            </a:endParaRPr>
          </a:p>
        </p:txBody>
      </p:sp>
      <p:pic>
        <p:nvPicPr>
          <p:cNvPr id="382" name="Google Shape;38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9500" y="178577"/>
            <a:ext cx="1531100" cy="42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4"/>
          <p:cNvSpPr txBox="1">
            <a:spLocks noGrp="1"/>
          </p:cNvSpPr>
          <p:nvPr>
            <p:ph type="title"/>
          </p:nvPr>
        </p:nvSpPr>
        <p:spPr>
          <a:xfrm>
            <a:off x="311700" y="272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20" b="1" u="sng"/>
              <a:t>Next Meeting</a:t>
            </a:r>
            <a:endParaRPr sz="3720" b="1" u="sng"/>
          </a:p>
        </p:txBody>
      </p:sp>
      <p:sp>
        <p:nvSpPr>
          <p:cNvPr id="388" name="Google Shape;388;p54"/>
          <p:cNvSpPr txBox="1">
            <a:spLocks noGrp="1"/>
          </p:cNvSpPr>
          <p:nvPr>
            <p:ph type="body" idx="1"/>
          </p:nvPr>
        </p:nvSpPr>
        <p:spPr>
          <a:xfrm>
            <a:off x="311700" y="1524650"/>
            <a:ext cx="8520600" cy="30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dk1"/>
                </a:solidFill>
              </a:rPr>
              <a:t>Issue Caucuses First Research Meeting: Developing Questions</a:t>
            </a:r>
            <a:endParaRPr sz="21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Tuesday, February 15th from 5:30pm-7pm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89" name="Google Shape;38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0125" y="3731775"/>
            <a:ext cx="1315076" cy="131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8"/>
          <p:cNvSpPr txBox="1">
            <a:spLocks noGrp="1"/>
          </p:cNvSpPr>
          <p:nvPr>
            <p:ph type="ctrTitle" idx="4294967295"/>
          </p:nvPr>
        </p:nvSpPr>
        <p:spPr>
          <a:xfrm>
            <a:off x="997425" y="152389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3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Welcome, Instructions for Zoom</a:t>
            </a:r>
            <a:endParaRPr sz="33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33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Bienvenidos, Instrucciones para Zoom</a:t>
            </a:r>
            <a:endParaRPr sz="33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38"/>
          <p:cNvSpPr txBox="1">
            <a:spLocks noGrp="1"/>
          </p:cNvSpPr>
          <p:nvPr>
            <p:ph type="subTitle" idx="4294967295"/>
          </p:nvPr>
        </p:nvSpPr>
        <p:spPr>
          <a:xfrm>
            <a:off x="158225" y="1216000"/>
            <a:ext cx="713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Select the World Icon, Then Pick Your Prefered Language 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Selecciona el Icono de Mundo, Elije Tu Idioma Preferido</a:t>
            </a:r>
            <a:endParaRPr sz="1700" b="0" i="0" u="none" strike="noStrike" cap="none">
              <a:solidFill>
                <a:schemeClr val="lt1"/>
              </a:solidFill>
              <a:highlight>
                <a:srgbClr val="FFF2CC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826" y="1955653"/>
            <a:ext cx="8839198" cy="35534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8"/>
          <p:cNvSpPr/>
          <p:nvPr/>
        </p:nvSpPr>
        <p:spPr>
          <a:xfrm rot="-10796772">
            <a:off x="5492999" y="1397301"/>
            <a:ext cx="319500" cy="4959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38"/>
          <p:cNvPicPr preferRelativeResize="0"/>
          <p:nvPr/>
        </p:nvPicPr>
        <p:blipFill rotWithShape="1">
          <a:blip r:embed="rId4">
            <a:alphaModFix/>
          </a:blip>
          <a:srcRect t="78025" r="16826" b="3818"/>
          <a:stretch/>
        </p:blipFill>
        <p:spPr>
          <a:xfrm>
            <a:off x="165000" y="2460225"/>
            <a:ext cx="8914848" cy="109457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8"/>
          <p:cNvSpPr/>
          <p:nvPr/>
        </p:nvSpPr>
        <p:spPr>
          <a:xfrm rot="-5397232">
            <a:off x="6425113" y="2381094"/>
            <a:ext cx="372600" cy="8499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38"/>
          <p:cNvSpPr txBox="1">
            <a:spLocks noGrp="1"/>
          </p:cNvSpPr>
          <p:nvPr>
            <p:ph type="subTitle" idx="4294967295"/>
          </p:nvPr>
        </p:nvSpPr>
        <p:spPr>
          <a:xfrm>
            <a:off x="107725" y="4350225"/>
            <a:ext cx="8972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Tech support:</a:t>
            </a:r>
            <a:endParaRPr sz="18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rgbClr val="6AA84F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Para Apoyo Técnico:</a:t>
            </a:r>
            <a:endParaRPr sz="1300" b="0" i="0" u="none" strike="noStrike" cap="none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38"/>
          <p:cNvSpPr txBox="1">
            <a:spLocks noGrp="1"/>
          </p:cNvSpPr>
          <p:nvPr>
            <p:ph type="subTitle" idx="4294967295"/>
          </p:nvPr>
        </p:nvSpPr>
        <p:spPr>
          <a:xfrm>
            <a:off x="259950" y="3679400"/>
            <a:ext cx="86241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meeting will have simultaneous interpreting, so you are welcome to comment in your native language. 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junta será interpretada simultáneamente, así que le invitamos a que haga comentarios en su lenguaje nativo. 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9"/>
          <p:cNvSpPr txBox="1">
            <a:spLocks noGrp="1"/>
          </p:cNvSpPr>
          <p:nvPr>
            <p:ph type="title"/>
          </p:nvPr>
        </p:nvSpPr>
        <p:spPr>
          <a:xfrm>
            <a:off x="235750" y="188400"/>
            <a:ext cx="85206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20"/>
              <a:buFont typeface="Arial"/>
              <a:buNone/>
            </a:pPr>
            <a:r>
              <a:rPr lang="en" sz="3320" b="1">
                <a:solidFill>
                  <a:srgbClr val="000000"/>
                </a:solidFill>
              </a:rPr>
              <a:t>Let’s review our Norms...</a:t>
            </a:r>
            <a:endParaRPr sz="332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20"/>
              <a:buNone/>
            </a:pPr>
            <a:endParaRPr sz="2520" b="1">
              <a:solidFill>
                <a:srgbClr val="000000"/>
              </a:solidFill>
            </a:endParaRPr>
          </a:p>
        </p:txBody>
      </p:sp>
      <p:sp>
        <p:nvSpPr>
          <p:cNvPr id="192" name="Google Shape;192;p39"/>
          <p:cNvSpPr txBox="1">
            <a:spLocks noGrp="1"/>
          </p:cNvSpPr>
          <p:nvPr>
            <p:ph type="body" idx="1"/>
          </p:nvPr>
        </p:nvSpPr>
        <p:spPr>
          <a:xfrm>
            <a:off x="22350" y="893475"/>
            <a:ext cx="9099300" cy="3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321141"/>
              <a:buNone/>
            </a:pPr>
            <a:endParaRPr sz="2242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321141"/>
              <a:buNone/>
            </a:pPr>
            <a:endParaRPr sz="2242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5731"/>
              <a:buNone/>
            </a:pPr>
            <a:r>
              <a:rPr lang="en" sz="7521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Be open to new ideas</a:t>
            </a:r>
            <a:endParaRPr sz="7521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80000"/>
              <a:buNone/>
            </a:pPr>
            <a:endParaRPr sz="4000" b="1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5731"/>
              <a:buNone/>
            </a:pPr>
            <a:r>
              <a:rPr lang="en" sz="7521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Listen to each speaker</a:t>
            </a:r>
            <a:endParaRPr sz="7521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80000"/>
              <a:buNone/>
            </a:pPr>
            <a:endParaRPr sz="4000" b="1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5731"/>
              <a:buNone/>
            </a:pPr>
            <a:r>
              <a:rPr lang="en" sz="7521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en" sz="702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7521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Make equal time for all to share</a:t>
            </a:r>
            <a:endParaRPr sz="7521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80000"/>
              <a:buNone/>
            </a:pPr>
            <a:endParaRPr sz="4000" b="1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5731"/>
              <a:buNone/>
            </a:pPr>
            <a:r>
              <a:rPr lang="en" sz="7521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In person meeting: Please keep your phone on silent, and if you </a:t>
            </a:r>
            <a:endParaRPr sz="7521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5731"/>
              <a:buNone/>
            </a:pPr>
            <a:r>
              <a:rPr lang="en" sz="7521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need to answer the phone, please excuse yourself from the room</a:t>
            </a:r>
            <a:endParaRPr sz="7521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80000"/>
              <a:buNone/>
            </a:pPr>
            <a:endParaRPr sz="4000" b="1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5731"/>
              <a:buNone/>
            </a:pPr>
            <a:r>
              <a:rPr lang="en" sz="7521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During a virtual meeting we encourage you to have the camera on </a:t>
            </a:r>
            <a:endParaRPr sz="7521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5731"/>
              <a:buNone/>
            </a:pPr>
            <a:r>
              <a:rPr lang="en" sz="7521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to be fully engaged, </a:t>
            </a:r>
            <a:r>
              <a:rPr lang="en" sz="7521" b="1">
                <a:solidFill>
                  <a:srgbClr val="000000"/>
                </a:solidFill>
              </a:rPr>
              <a:t>keep </a:t>
            </a:r>
            <a:r>
              <a:rPr lang="en" sz="7521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your audio on </a:t>
            </a:r>
            <a:r>
              <a:rPr lang="en" sz="7521" b="1">
                <a:solidFill>
                  <a:srgbClr val="000000"/>
                </a:solidFill>
              </a:rPr>
              <a:t>mute</a:t>
            </a:r>
            <a:endParaRPr sz="7521" b="1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80000"/>
              <a:buNone/>
            </a:pPr>
            <a:endParaRPr sz="4000" b="1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5731"/>
              <a:buNone/>
            </a:pPr>
            <a:r>
              <a:rPr lang="en" sz="7521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Treat others the way you would like to be treated</a:t>
            </a:r>
            <a:endParaRPr sz="7521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80000"/>
              <a:buNone/>
            </a:pPr>
            <a:endParaRPr sz="4000" b="1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5731"/>
              <a:buNone/>
            </a:pPr>
            <a:r>
              <a:rPr lang="en" sz="7521" b="1">
                <a:solidFill>
                  <a:srgbClr val="000000"/>
                </a:solidFill>
              </a:rPr>
              <a:t>7. Use the hand icon if you have a question or comment, or put it in </a:t>
            </a:r>
            <a:endParaRPr sz="7521" b="1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5731"/>
              <a:buNone/>
            </a:pPr>
            <a:r>
              <a:rPr lang="en" sz="7521" b="1">
                <a:solidFill>
                  <a:srgbClr val="000000"/>
                </a:solidFill>
              </a:rPr>
              <a:t>    the chat.</a:t>
            </a:r>
            <a:endParaRPr sz="7521" b="1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1109"/>
              <a:buNone/>
            </a:pPr>
            <a:endParaRPr sz="7121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38089"/>
              <a:buNone/>
            </a:pPr>
            <a:endParaRPr sz="5214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193" name="Google Shape;19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250" y="599400"/>
            <a:ext cx="1974575" cy="10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8650" y="553512"/>
            <a:ext cx="1174826" cy="117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0"/>
          <p:cNvSpPr txBox="1">
            <a:spLocks noGrp="1"/>
          </p:cNvSpPr>
          <p:nvPr>
            <p:ph type="title"/>
          </p:nvPr>
        </p:nvSpPr>
        <p:spPr>
          <a:xfrm>
            <a:off x="311700" y="195825"/>
            <a:ext cx="8520600" cy="1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266" b="1" u="sng">
                <a:solidFill>
                  <a:srgbClr val="000000"/>
                </a:solidFill>
              </a:rPr>
              <a:t>Vocabulary</a:t>
            </a:r>
            <a:endParaRPr sz="2900" b="1" u="sng">
              <a:solidFill>
                <a:srgbClr val="000000"/>
              </a:solidFill>
            </a:endParaRPr>
          </a:p>
        </p:txBody>
      </p:sp>
      <p:sp>
        <p:nvSpPr>
          <p:cNvPr id="200" name="Google Shape;200;p40"/>
          <p:cNvSpPr txBox="1">
            <a:spLocks noGrp="1"/>
          </p:cNvSpPr>
          <p:nvPr>
            <p:ph type="body" idx="1"/>
          </p:nvPr>
        </p:nvSpPr>
        <p:spPr>
          <a:xfrm>
            <a:off x="311700" y="1017025"/>
            <a:ext cx="8520600" cy="38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5821"/>
              <a:buNone/>
            </a:pPr>
            <a:r>
              <a:rPr lang="en" sz="3581" b="1">
                <a:solidFill>
                  <a:srgbClr val="000000"/>
                </a:solidFill>
              </a:rPr>
              <a:t>Caucus - </a:t>
            </a:r>
            <a:r>
              <a:rPr lang="en" sz="3581" b="1">
                <a:solidFill>
                  <a:srgbClr val="1C4587"/>
                </a:solidFill>
              </a:rPr>
              <a:t>a group of people united to promote an agreed-upon cause.</a:t>
            </a:r>
            <a:endParaRPr sz="3581" b="1">
              <a:solidFill>
                <a:srgbClr val="1C458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5821"/>
              <a:buNone/>
            </a:pPr>
            <a:r>
              <a:rPr lang="en" sz="3581" b="1">
                <a:solidFill>
                  <a:srgbClr val="000000"/>
                </a:solidFill>
              </a:rPr>
              <a:t>System - </a:t>
            </a:r>
            <a:r>
              <a:rPr lang="en" sz="3581" b="1">
                <a:solidFill>
                  <a:srgbClr val="1C4587"/>
                </a:solidFill>
              </a:rPr>
              <a:t>a set of things working together as parts of an interconnecting network</a:t>
            </a:r>
            <a:endParaRPr sz="3581" b="1">
              <a:solidFill>
                <a:srgbClr val="1C458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5821"/>
              <a:buNone/>
            </a:pPr>
            <a:r>
              <a:rPr lang="en" sz="3581" b="1">
                <a:solidFill>
                  <a:srgbClr val="000000"/>
                </a:solidFill>
              </a:rPr>
              <a:t>Policy - </a:t>
            </a:r>
            <a:r>
              <a:rPr lang="en" sz="3581" b="1">
                <a:solidFill>
                  <a:srgbClr val="1C4587"/>
                </a:solidFill>
              </a:rPr>
              <a:t>a rule for how a system works</a:t>
            </a:r>
            <a:endParaRPr sz="3581" b="1">
              <a:solidFill>
                <a:srgbClr val="1C458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5821"/>
              <a:buNone/>
            </a:pPr>
            <a:r>
              <a:rPr lang="en" sz="3581" b="1">
                <a:solidFill>
                  <a:srgbClr val="000000"/>
                </a:solidFill>
              </a:rPr>
              <a:t>Power </a:t>
            </a:r>
            <a:r>
              <a:rPr lang="en" sz="3581">
                <a:solidFill>
                  <a:srgbClr val="000000"/>
                </a:solidFill>
              </a:rPr>
              <a:t>- </a:t>
            </a:r>
            <a:r>
              <a:rPr lang="en" sz="3581" b="1">
                <a:solidFill>
                  <a:srgbClr val="1C4587"/>
                </a:solidFill>
              </a:rPr>
              <a:t>the ability to act</a:t>
            </a:r>
            <a:endParaRPr sz="3581" b="1">
              <a:solidFill>
                <a:srgbClr val="1C458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5821"/>
              <a:buNone/>
            </a:pPr>
            <a:r>
              <a:rPr lang="en" sz="3581" b="1">
                <a:solidFill>
                  <a:srgbClr val="000000"/>
                </a:solidFill>
              </a:rPr>
              <a:t>Deliberation</a:t>
            </a:r>
            <a:r>
              <a:rPr lang="en" sz="3581" b="1">
                <a:solidFill>
                  <a:schemeClr val="lt1"/>
                </a:solidFill>
              </a:rPr>
              <a:t>-</a:t>
            </a:r>
            <a:r>
              <a:rPr lang="en" sz="3581" b="1">
                <a:solidFill>
                  <a:srgbClr val="4A86E8"/>
                </a:solidFill>
              </a:rPr>
              <a:t> </a:t>
            </a:r>
            <a:r>
              <a:rPr lang="en" sz="3581" b="1">
                <a:solidFill>
                  <a:srgbClr val="1C4587"/>
                </a:solidFill>
              </a:rPr>
              <a:t>the act of thinking about or discussing something and deciding carefully.</a:t>
            </a:r>
            <a:endParaRPr sz="3581" b="1">
              <a:solidFill>
                <a:srgbClr val="1C4587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ct val="105821"/>
              <a:buNone/>
            </a:pPr>
            <a:r>
              <a:rPr lang="en" sz="3581" b="1">
                <a:solidFill>
                  <a:srgbClr val="000000"/>
                </a:solidFill>
              </a:rPr>
              <a:t>Power-Sharing</a:t>
            </a:r>
            <a:r>
              <a:rPr lang="en" sz="3581" b="1">
                <a:solidFill>
                  <a:schemeClr val="lt1"/>
                </a:solidFill>
              </a:rPr>
              <a:t>-</a:t>
            </a:r>
            <a:r>
              <a:rPr lang="en" sz="3581" b="1">
                <a:solidFill>
                  <a:srgbClr val="4A86E8"/>
                </a:solidFill>
              </a:rPr>
              <a:t> </a:t>
            </a:r>
            <a:r>
              <a:rPr lang="en" sz="3581" b="1">
                <a:solidFill>
                  <a:srgbClr val="1C4587"/>
                </a:solidFill>
              </a:rPr>
              <a:t>a policy agreed between political parties or within a coalition to share responsibility for decision-making and political action.</a:t>
            </a:r>
            <a:endParaRPr sz="3581" b="1">
              <a:solidFill>
                <a:srgbClr val="1C4587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5821"/>
              <a:buFont typeface="Arial"/>
              <a:buNone/>
            </a:pPr>
            <a:r>
              <a:rPr lang="en" sz="3581" b="1">
                <a:solidFill>
                  <a:srgbClr val="000000"/>
                </a:solidFill>
              </a:rPr>
              <a:t>Strategy</a:t>
            </a:r>
            <a:r>
              <a:rPr lang="en" sz="3581" b="1">
                <a:solidFill>
                  <a:schemeClr val="lt1"/>
                </a:solidFill>
              </a:rPr>
              <a:t>-</a:t>
            </a:r>
            <a:r>
              <a:rPr lang="en" sz="3581" b="1">
                <a:solidFill>
                  <a:srgbClr val="4A86E8"/>
                </a:solidFill>
              </a:rPr>
              <a:t> </a:t>
            </a:r>
            <a:r>
              <a:rPr lang="en" sz="3581" b="1">
                <a:solidFill>
                  <a:srgbClr val="1C4587"/>
                </a:solidFill>
              </a:rPr>
              <a:t>a plan of action or policy designed to achieve a major or overall aim.</a:t>
            </a:r>
            <a:endParaRPr sz="3581" b="1"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1"/>
          <p:cNvSpPr txBox="1">
            <a:spLocks noGrp="1"/>
          </p:cNvSpPr>
          <p:nvPr>
            <p:ph type="title"/>
          </p:nvPr>
        </p:nvSpPr>
        <p:spPr>
          <a:xfrm>
            <a:off x="209950" y="216375"/>
            <a:ext cx="8007600" cy="11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" sz="3500" b="1" u="sng">
                <a:solidFill>
                  <a:srgbClr val="000000"/>
                </a:solidFill>
              </a:rPr>
              <a:t>OUTCOME FOR THIS MEETING</a:t>
            </a:r>
            <a:r>
              <a:rPr lang="en" sz="3700"/>
              <a:t> </a:t>
            </a:r>
            <a:endParaRPr sz="3700"/>
          </a:p>
        </p:txBody>
      </p:sp>
      <p:sp>
        <p:nvSpPr>
          <p:cNvPr id="206" name="Google Shape;206;p41"/>
          <p:cNvSpPr txBox="1">
            <a:spLocks noGrp="1"/>
          </p:cNvSpPr>
          <p:nvPr>
            <p:ph type="body" idx="1"/>
          </p:nvPr>
        </p:nvSpPr>
        <p:spPr>
          <a:xfrm>
            <a:off x="407100" y="1124675"/>
            <a:ext cx="8402100" cy="25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 sz="3000" b="1">
                <a:solidFill>
                  <a:srgbClr val="000000"/>
                </a:solidFill>
              </a:rPr>
              <a:t>Today we will review the issues from December’s Issues Assembly and select an issue caucus </a:t>
            </a:r>
            <a:endParaRPr sz="3000" b="1">
              <a:solidFill>
                <a:srgbClr val="000000"/>
              </a:solidFill>
            </a:endParaRPr>
          </a:p>
        </p:txBody>
      </p:sp>
      <p:pic>
        <p:nvPicPr>
          <p:cNvPr id="207" name="Google Shape;20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0561" y="2668600"/>
            <a:ext cx="2502879" cy="250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311700" y="251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20" b="1">
                <a:solidFill>
                  <a:srgbClr val="000000"/>
                </a:solidFill>
              </a:rPr>
              <a:t>Review REAP Trainings</a:t>
            </a:r>
            <a:endParaRPr sz="2920" b="1">
              <a:solidFill>
                <a:srgbClr val="000000"/>
              </a:solidFill>
            </a:endParaRPr>
          </a:p>
        </p:txBody>
      </p:sp>
      <p:sp>
        <p:nvSpPr>
          <p:cNvPr id="213" name="Google Shape;213;p42"/>
          <p:cNvSpPr txBox="1">
            <a:spLocks noGrp="1"/>
          </p:cNvSpPr>
          <p:nvPr>
            <p:ph type="body" idx="1"/>
          </p:nvPr>
        </p:nvSpPr>
        <p:spPr>
          <a:xfrm>
            <a:off x="311700" y="1007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rabicPeriod"/>
            </a:pPr>
            <a:r>
              <a:rPr lang="en" sz="1900" b="1">
                <a:solidFill>
                  <a:srgbClr val="000000"/>
                </a:solidFill>
              </a:rPr>
              <a:t>Leading with a Vision</a:t>
            </a:r>
            <a:endParaRPr sz="1900" b="1">
              <a:solidFill>
                <a:srgbClr val="000000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en" sz="1500">
                <a:solidFill>
                  <a:srgbClr val="000000"/>
                </a:solidFill>
              </a:rPr>
              <a:t>Established a Vision (</a:t>
            </a:r>
            <a:r>
              <a:rPr lang="en" i="1">
                <a:solidFill>
                  <a:srgbClr val="1C4587"/>
                </a:solidFill>
              </a:rPr>
              <a:t>values that drive us</a:t>
            </a:r>
            <a:r>
              <a:rPr lang="en" sz="1500">
                <a:solidFill>
                  <a:srgbClr val="000000"/>
                </a:solidFill>
              </a:rPr>
              <a:t>) and Mission (</a:t>
            </a:r>
            <a:r>
              <a:rPr lang="en" i="1">
                <a:solidFill>
                  <a:srgbClr val="1C4587"/>
                </a:solidFill>
              </a:rPr>
              <a:t>communicates purpose &amp; action of the vision</a:t>
            </a:r>
            <a:r>
              <a:rPr lang="en" sz="1500">
                <a:solidFill>
                  <a:srgbClr val="000000"/>
                </a:solidFill>
              </a:rPr>
              <a:t>) for the Residents Council</a:t>
            </a:r>
            <a:endParaRPr sz="1500">
              <a:solidFill>
                <a:srgbClr val="000000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rabicPeriod"/>
            </a:pPr>
            <a:r>
              <a:rPr lang="en" sz="1900" b="1">
                <a:solidFill>
                  <a:srgbClr val="000000"/>
                </a:solidFill>
              </a:rPr>
              <a:t>Community Organizing</a:t>
            </a:r>
            <a:endParaRPr sz="1900" b="1">
              <a:solidFill>
                <a:srgbClr val="000000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en" sz="1500">
                <a:solidFill>
                  <a:srgbClr val="000000"/>
                </a:solidFill>
              </a:rPr>
              <a:t>Learned how to build a public relationship through one-on-one meetings as the foundation for community organizing</a:t>
            </a:r>
            <a:endParaRPr sz="1500">
              <a:solidFill>
                <a:srgbClr val="000000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rabicPeriod"/>
            </a:pPr>
            <a:r>
              <a:rPr lang="en" sz="1900" b="1">
                <a:solidFill>
                  <a:srgbClr val="000000"/>
                </a:solidFill>
              </a:rPr>
              <a:t>Understanding the Fresno Landscape</a:t>
            </a:r>
            <a:endParaRPr sz="1900" b="1">
              <a:solidFill>
                <a:srgbClr val="000000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en" sz="1500">
                <a:solidFill>
                  <a:srgbClr val="000000"/>
                </a:solidFill>
              </a:rPr>
              <a:t>Understanding of systems thinking to move from identifying an issue to changing a policy</a:t>
            </a:r>
            <a:endParaRPr sz="1500">
              <a:solidFill>
                <a:srgbClr val="000000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rabicPeriod"/>
            </a:pPr>
            <a:r>
              <a:rPr lang="en" sz="1900" b="1">
                <a:solidFill>
                  <a:srgbClr val="000000"/>
                </a:solidFill>
              </a:rPr>
              <a:t>Problems to Policies</a:t>
            </a:r>
            <a:endParaRPr sz="1900" b="1">
              <a:solidFill>
                <a:srgbClr val="000000"/>
              </a:solidFill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en" sz="1500">
                <a:solidFill>
                  <a:srgbClr val="000000"/>
                </a:solidFill>
              </a:rPr>
              <a:t>Our power to identify a problem and move toward a policy change</a:t>
            </a:r>
            <a:endParaRPr sz="1500">
              <a:solidFill>
                <a:srgbClr val="000000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rabicPeriod"/>
            </a:pPr>
            <a:r>
              <a:rPr lang="en" sz="1900" b="1">
                <a:solidFill>
                  <a:srgbClr val="000000"/>
                </a:solidFill>
              </a:rPr>
              <a:t>Problems to Policies II</a:t>
            </a:r>
            <a:endParaRPr sz="1900" b="1">
              <a:solidFill>
                <a:srgbClr val="000000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en" sz="1500">
                <a:solidFill>
                  <a:srgbClr val="000000"/>
                </a:solidFill>
              </a:rPr>
              <a:t>Learned what a research meeting is in the process of policy change</a:t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214" name="Google Shape;214;p42"/>
          <p:cNvSpPr txBox="1"/>
          <p:nvPr/>
        </p:nvSpPr>
        <p:spPr>
          <a:xfrm>
            <a:off x="927825" y="4768000"/>
            <a:ext cx="750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/>
              <a:t>All Training materials accessible in the Residents Council Google Folder </a:t>
            </a:r>
            <a:r>
              <a:rPr lang="en" sz="1000" i="1" u="sng">
                <a:solidFill>
                  <a:srgbClr val="0000FF"/>
                </a:solidFill>
                <a:highlight>
                  <a:srgbClr val="FF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[LINK]</a:t>
            </a:r>
            <a:endParaRPr sz="1000" i="1">
              <a:solidFill>
                <a:srgbClr val="0000FF"/>
              </a:solidFill>
              <a:highlight>
                <a:srgbClr val="FFFF00"/>
              </a:highlight>
            </a:endParaRPr>
          </a:p>
        </p:txBody>
      </p:sp>
      <p:grpSp>
        <p:nvGrpSpPr>
          <p:cNvPr id="215" name="Google Shape;215;p42"/>
          <p:cNvGrpSpPr/>
          <p:nvPr/>
        </p:nvGrpSpPr>
        <p:grpSpPr>
          <a:xfrm>
            <a:off x="311693" y="4465308"/>
            <a:ext cx="664466" cy="641386"/>
            <a:chOff x="311693" y="4465308"/>
            <a:chExt cx="664466" cy="641386"/>
          </a:xfrm>
        </p:grpSpPr>
        <p:pic>
          <p:nvPicPr>
            <p:cNvPr id="216" name="Google Shape;216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1693" y="4465308"/>
              <a:ext cx="664466" cy="6413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" name="Google Shape;217;p42"/>
            <p:cNvSpPr/>
            <p:nvPr/>
          </p:nvSpPr>
          <p:spPr>
            <a:xfrm>
              <a:off x="564575" y="4768000"/>
              <a:ext cx="158700" cy="144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pic>
          <p:nvPicPr>
            <p:cNvPr id="218" name="Google Shape;218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0242" y="4712415"/>
              <a:ext cx="267379" cy="23141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/>
          </a:p>
        </p:txBody>
      </p:sp>
      <p:sp>
        <p:nvSpPr>
          <p:cNvPr id="224" name="Google Shape;224;p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225" name="Google Shape;225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44"/>
          <p:cNvGrpSpPr/>
          <p:nvPr/>
        </p:nvGrpSpPr>
        <p:grpSpPr>
          <a:xfrm>
            <a:off x="4151610" y="218018"/>
            <a:ext cx="4707464" cy="4707464"/>
            <a:chOff x="0" y="0"/>
            <a:chExt cx="12553236" cy="12553236"/>
          </a:xfrm>
        </p:grpSpPr>
        <p:sp>
          <p:nvSpPr>
            <p:cNvPr id="231" name="Google Shape;231;p44"/>
            <p:cNvSpPr/>
            <p:nvPr/>
          </p:nvSpPr>
          <p:spPr>
            <a:xfrm rot="2700000">
              <a:off x="4112927" y="896342"/>
              <a:ext cx="4327653" cy="4327271"/>
            </a:xfrm>
            <a:custGeom>
              <a:avLst/>
              <a:gdLst/>
              <a:ahLst/>
              <a:cxnLst/>
              <a:rect l="l" t="t" r="r" b="b"/>
              <a:pathLst>
                <a:path w="14400530" h="14399261" extrusionOk="0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EECC8C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4"/>
            <p:cNvSpPr/>
            <p:nvPr/>
          </p:nvSpPr>
          <p:spPr>
            <a:xfrm rot="-8100000">
              <a:off x="4112657" y="7329623"/>
              <a:ext cx="4327653" cy="4327271"/>
            </a:xfrm>
            <a:custGeom>
              <a:avLst/>
              <a:gdLst/>
              <a:ahLst/>
              <a:cxnLst/>
              <a:rect l="l" t="t" r="r" b="b"/>
              <a:pathLst>
                <a:path w="14400530" h="14399261" extrusionOk="0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9EABA2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4"/>
            <p:cNvSpPr/>
            <p:nvPr/>
          </p:nvSpPr>
          <p:spPr>
            <a:xfrm rot="8100000">
              <a:off x="7329432" y="4113118"/>
              <a:ext cx="4327653" cy="4327271"/>
            </a:xfrm>
            <a:custGeom>
              <a:avLst/>
              <a:gdLst/>
              <a:ahLst/>
              <a:cxnLst/>
              <a:rect l="l" t="t" r="r" b="b"/>
              <a:pathLst>
                <a:path w="14400530" h="14399261" extrusionOk="0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E8B298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4"/>
            <p:cNvSpPr/>
            <p:nvPr/>
          </p:nvSpPr>
          <p:spPr>
            <a:xfrm rot="-2700000">
              <a:off x="896151" y="4112848"/>
              <a:ext cx="4327653" cy="4327271"/>
            </a:xfrm>
            <a:custGeom>
              <a:avLst/>
              <a:gdLst/>
              <a:ahLst/>
              <a:cxnLst/>
              <a:rect l="l" t="t" r="r" b="b"/>
              <a:pathLst>
                <a:path w="14400530" h="14399261" extrusionOk="0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D3A29D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4"/>
            <p:cNvSpPr/>
            <p:nvPr/>
          </p:nvSpPr>
          <p:spPr>
            <a:xfrm rot="2700000">
              <a:off x="4522121" y="1285825"/>
              <a:ext cx="3509022" cy="3524751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ECC8C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44"/>
            <p:cNvSpPr/>
            <p:nvPr/>
          </p:nvSpPr>
          <p:spPr>
            <a:xfrm rot="2700000">
              <a:off x="7744205" y="4507910"/>
              <a:ext cx="3509022" cy="3524751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8B298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44"/>
            <p:cNvSpPr/>
            <p:nvPr/>
          </p:nvSpPr>
          <p:spPr>
            <a:xfrm rot="2700000">
              <a:off x="1300036" y="4507910"/>
              <a:ext cx="3509022" cy="3524751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3A29D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4"/>
            <p:cNvSpPr/>
            <p:nvPr/>
          </p:nvSpPr>
          <p:spPr>
            <a:xfrm rot="2700000">
              <a:off x="4522121" y="7729994"/>
              <a:ext cx="3509022" cy="3524751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9EABA2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4"/>
            <p:cNvSpPr txBox="1"/>
            <p:nvPr/>
          </p:nvSpPr>
          <p:spPr>
            <a:xfrm>
              <a:off x="4658874" y="2815350"/>
              <a:ext cx="32088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Mental health</a:t>
              </a:r>
              <a:endParaRPr sz="700"/>
            </a:p>
          </p:txBody>
        </p:sp>
        <p:sp>
          <p:nvSpPr>
            <p:cNvPr id="240" name="Google Shape;240;p44"/>
            <p:cNvSpPr txBox="1"/>
            <p:nvPr/>
          </p:nvSpPr>
          <p:spPr>
            <a:xfrm>
              <a:off x="4658874" y="9031391"/>
              <a:ext cx="32088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Safe &amp; inclusive schools for all</a:t>
              </a:r>
              <a:endParaRPr sz="700"/>
            </a:p>
          </p:txBody>
        </p:sp>
        <p:sp>
          <p:nvSpPr>
            <p:cNvPr id="241" name="Google Shape;241;p44"/>
            <p:cNvSpPr txBox="1"/>
            <p:nvPr/>
          </p:nvSpPr>
          <p:spPr>
            <a:xfrm>
              <a:off x="7900261" y="5158418"/>
              <a:ext cx="3186000" cy="205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Affordable housing in healthy communities with access to public services &amp; infrastructure</a:t>
              </a:r>
              <a:endParaRPr sz="700"/>
            </a:p>
          </p:txBody>
        </p:sp>
        <p:sp>
          <p:nvSpPr>
            <p:cNvPr id="242" name="Google Shape;242;p44"/>
            <p:cNvSpPr txBox="1"/>
            <p:nvPr/>
          </p:nvSpPr>
          <p:spPr>
            <a:xfrm>
              <a:off x="1443193" y="5363635"/>
              <a:ext cx="3208800" cy="164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Childcare &amp; workers' rights for economic opportunities for families</a:t>
              </a:r>
              <a:endParaRPr sz="700"/>
            </a:p>
          </p:txBody>
        </p:sp>
      </p:grpSp>
      <p:pic>
        <p:nvPicPr>
          <p:cNvPr id="243" name="Google Shape;243;p44"/>
          <p:cNvPicPr preferRelativeResize="0"/>
          <p:nvPr/>
        </p:nvPicPr>
        <p:blipFill rotWithShape="1">
          <a:blip r:embed="rId3">
            <a:alphaModFix/>
          </a:blip>
          <a:srcRect l="16858" t="2266" r="16585" b="28201"/>
          <a:stretch/>
        </p:blipFill>
        <p:spPr>
          <a:xfrm>
            <a:off x="514350" y="1735931"/>
            <a:ext cx="757822" cy="791684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4"/>
          <p:cNvSpPr txBox="1"/>
          <p:nvPr/>
        </p:nvSpPr>
        <p:spPr>
          <a:xfrm>
            <a:off x="1349690" y="1735931"/>
            <a:ext cx="26751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0" u="none" strike="noStrike" cap="none">
                <a:solidFill>
                  <a:srgbClr val="000000"/>
                </a:solidFill>
              </a:rPr>
              <a:t>Fresno Residents Council</a:t>
            </a:r>
            <a:endParaRPr sz="700" b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 Issue Areas</a:t>
            </a:r>
            <a:endParaRPr sz="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45"/>
          <p:cNvGrpSpPr/>
          <p:nvPr/>
        </p:nvGrpSpPr>
        <p:grpSpPr>
          <a:xfrm>
            <a:off x="5496499" y="3635635"/>
            <a:ext cx="1624051" cy="414948"/>
            <a:chOff x="0" y="0"/>
            <a:chExt cx="4330803" cy="1106528"/>
          </a:xfrm>
        </p:grpSpPr>
        <p:sp>
          <p:nvSpPr>
            <p:cNvPr id="250" name="Google Shape;250;p45"/>
            <p:cNvSpPr/>
            <p:nvPr/>
          </p:nvSpPr>
          <p:spPr>
            <a:xfrm>
              <a:off x="0" y="0"/>
              <a:ext cx="4330803" cy="1106528"/>
            </a:xfrm>
            <a:custGeom>
              <a:avLst/>
              <a:gdLst/>
              <a:ahLst/>
              <a:cxnLst/>
              <a:rect l="l" t="t" r="r" b="b"/>
              <a:pathLst>
                <a:path w="1292777" h="330307" extrusionOk="0">
                  <a:moveTo>
                    <a:pt x="0" y="0"/>
                  </a:moveTo>
                  <a:lnTo>
                    <a:pt x="1292777" y="0"/>
                  </a:lnTo>
                  <a:lnTo>
                    <a:pt x="1292777" y="330307"/>
                  </a:lnTo>
                  <a:lnTo>
                    <a:pt x="0" y="330307"/>
                  </a:lnTo>
                  <a:close/>
                </a:path>
              </a:pathLst>
            </a:custGeom>
            <a:solidFill>
              <a:srgbClr val="E8B298">
                <a:alpha val="74900"/>
              </a:srgbClr>
            </a:solidFill>
            <a:ln>
              <a:noFill/>
            </a:ln>
          </p:spPr>
        </p:sp>
        <p:sp>
          <p:nvSpPr>
            <p:cNvPr id="251" name="Google Shape;251;p45"/>
            <p:cNvSpPr txBox="1"/>
            <p:nvPr/>
          </p:nvSpPr>
          <p:spPr>
            <a:xfrm>
              <a:off x="377929" y="367665"/>
              <a:ext cx="35751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Academic Success</a:t>
              </a:r>
              <a:endParaRPr sz="900"/>
            </a:p>
          </p:txBody>
        </p:sp>
      </p:grpSp>
      <p:grpSp>
        <p:nvGrpSpPr>
          <p:cNvPr id="252" name="Google Shape;252;p45"/>
          <p:cNvGrpSpPr/>
          <p:nvPr/>
        </p:nvGrpSpPr>
        <p:grpSpPr>
          <a:xfrm>
            <a:off x="3792458" y="3985577"/>
            <a:ext cx="1624051" cy="691156"/>
            <a:chOff x="0" y="0"/>
            <a:chExt cx="4330803" cy="1843083"/>
          </a:xfrm>
        </p:grpSpPr>
        <p:sp>
          <p:nvSpPr>
            <p:cNvPr id="253" name="Google Shape;253;p45"/>
            <p:cNvSpPr/>
            <p:nvPr/>
          </p:nvSpPr>
          <p:spPr>
            <a:xfrm>
              <a:off x="0" y="0"/>
              <a:ext cx="4330803" cy="1843083"/>
            </a:xfrm>
            <a:custGeom>
              <a:avLst/>
              <a:gdLst/>
              <a:ahLst/>
              <a:cxnLst/>
              <a:rect l="l" t="t" r="r" b="b"/>
              <a:pathLst>
                <a:path w="1292777" h="550174" extrusionOk="0">
                  <a:moveTo>
                    <a:pt x="0" y="0"/>
                  </a:moveTo>
                  <a:lnTo>
                    <a:pt x="1292777" y="0"/>
                  </a:lnTo>
                  <a:lnTo>
                    <a:pt x="1292777" y="550174"/>
                  </a:lnTo>
                  <a:lnTo>
                    <a:pt x="0" y="550174"/>
                  </a:lnTo>
                  <a:close/>
                </a:path>
              </a:pathLst>
            </a:custGeom>
            <a:solidFill>
              <a:srgbClr val="E8B298">
                <a:alpha val="74900"/>
              </a:srgbClr>
            </a:solidFill>
            <a:ln>
              <a:noFill/>
            </a:ln>
          </p:spPr>
        </p:sp>
        <p:sp>
          <p:nvSpPr>
            <p:cNvPr id="254" name="Google Shape;254;p45"/>
            <p:cNvSpPr txBox="1"/>
            <p:nvPr/>
          </p:nvSpPr>
          <p:spPr>
            <a:xfrm>
              <a:off x="380302" y="367665"/>
              <a:ext cx="35751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 to adequate public services &amp; infrastructure</a:t>
              </a:r>
              <a:endParaRPr sz="900"/>
            </a:p>
          </p:txBody>
        </p:sp>
      </p:grpSp>
      <p:grpSp>
        <p:nvGrpSpPr>
          <p:cNvPr id="255" name="Google Shape;255;p45"/>
          <p:cNvGrpSpPr/>
          <p:nvPr/>
        </p:nvGrpSpPr>
        <p:grpSpPr>
          <a:xfrm>
            <a:off x="7261041" y="3430921"/>
            <a:ext cx="1624051" cy="414948"/>
            <a:chOff x="0" y="0"/>
            <a:chExt cx="4330803" cy="1106528"/>
          </a:xfrm>
        </p:grpSpPr>
        <p:sp>
          <p:nvSpPr>
            <p:cNvPr id="256" name="Google Shape;256;p45"/>
            <p:cNvSpPr/>
            <p:nvPr/>
          </p:nvSpPr>
          <p:spPr>
            <a:xfrm>
              <a:off x="0" y="0"/>
              <a:ext cx="4330803" cy="1106528"/>
            </a:xfrm>
            <a:custGeom>
              <a:avLst/>
              <a:gdLst/>
              <a:ahLst/>
              <a:cxnLst/>
              <a:rect l="l" t="t" r="r" b="b"/>
              <a:pathLst>
                <a:path w="1292777" h="330307" extrusionOk="0">
                  <a:moveTo>
                    <a:pt x="0" y="0"/>
                  </a:moveTo>
                  <a:lnTo>
                    <a:pt x="1292777" y="0"/>
                  </a:lnTo>
                  <a:lnTo>
                    <a:pt x="1292777" y="330307"/>
                  </a:lnTo>
                  <a:lnTo>
                    <a:pt x="0" y="330307"/>
                  </a:lnTo>
                  <a:close/>
                </a:path>
              </a:pathLst>
            </a:custGeom>
            <a:solidFill>
              <a:srgbClr val="D3A29D">
                <a:alpha val="74900"/>
              </a:srgbClr>
            </a:solidFill>
            <a:ln>
              <a:noFill/>
            </a:ln>
          </p:spPr>
        </p:sp>
        <p:sp>
          <p:nvSpPr>
            <p:cNvPr id="257" name="Google Shape;257;p45"/>
            <p:cNvSpPr txBox="1"/>
            <p:nvPr/>
          </p:nvSpPr>
          <p:spPr>
            <a:xfrm>
              <a:off x="377929" y="367665"/>
              <a:ext cx="35751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Childcare</a:t>
              </a:r>
              <a:endParaRPr sz="900"/>
            </a:p>
          </p:txBody>
        </p:sp>
      </p:grpSp>
      <p:grpSp>
        <p:nvGrpSpPr>
          <p:cNvPr id="258" name="Google Shape;258;p45"/>
          <p:cNvGrpSpPr/>
          <p:nvPr/>
        </p:nvGrpSpPr>
        <p:grpSpPr>
          <a:xfrm>
            <a:off x="5496499" y="3015012"/>
            <a:ext cx="1624051" cy="553052"/>
            <a:chOff x="0" y="0"/>
            <a:chExt cx="4330803" cy="1474804"/>
          </a:xfrm>
        </p:grpSpPr>
        <p:sp>
          <p:nvSpPr>
            <p:cNvPr id="259" name="Google Shape;259;p45"/>
            <p:cNvSpPr/>
            <p:nvPr/>
          </p:nvSpPr>
          <p:spPr>
            <a:xfrm>
              <a:off x="0" y="0"/>
              <a:ext cx="4330803" cy="1474804"/>
            </a:xfrm>
            <a:custGeom>
              <a:avLst/>
              <a:gdLst/>
              <a:ahLst/>
              <a:cxnLst/>
              <a:rect l="l" t="t" r="r" b="b"/>
              <a:pathLst>
                <a:path w="1292777" h="440240" extrusionOk="0">
                  <a:moveTo>
                    <a:pt x="0" y="0"/>
                  </a:moveTo>
                  <a:lnTo>
                    <a:pt x="1292777" y="0"/>
                  </a:lnTo>
                  <a:lnTo>
                    <a:pt x="1292777" y="440240"/>
                  </a:lnTo>
                  <a:lnTo>
                    <a:pt x="0" y="440240"/>
                  </a:lnTo>
                  <a:close/>
                </a:path>
              </a:pathLst>
            </a:custGeom>
            <a:solidFill>
              <a:srgbClr val="E8B298">
                <a:alpha val="74900"/>
              </a:srgbClr>
            </a:solidFill>
            <a:ln>
              <a:noFill/>
            </a:ln>
          </p:spPr>
        </p:sp>
        <p:sp>
          <p:nvSpPr>
            <p:cNvPr id="260" name="Google Shape;260;p45"/>
            <p:cNvSpPr txBox="1"/>
            <p:nvPr/>
          </p:nvSpPr>
          <p:spPr>
            <a:xfrm>
              <a:off x="377929" y="367665"/>
              <a:ext cx="35751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Digital literacy &amp; access to technology</a:t>
              </a:r>
              <a:endParaRPr sz="900"/>
            </a:p>
          </p:txBody>
        </p:sp>
      </p:grpSp>
      <p:grpSp>
        <p:nvGrpSpPr>
          <p:cNvPr id="261" name="Google Shape;261;p45"/>
          <p:cNvGrpSpPr/>
          <p:nvPr/>
        </p:nvGrpSpPr>
        <p:grpSpPr>
          <a:xfrm>
            <a:off x="2038356" y="3418871"/>
            <a:ext cx="1624051" cy="691156"/>
            <a:chOff x="0" y="0"/>
            <a:chExt cx="4330803" cy="1843083"/>
          </a:xfrm>
        </p:grpSpPr>
        <p:sp>
          <p:nvSpPr>
            <p:cNvPr id="262" name="Google Shape;262;p45"/>
            <p:cNvSpPr/>
            <p:nvPr/>
          </p:nvSpPr>
          <p:spPr>
            <a:xfrm>
              <a:off x="0" y="0"/>
              <a:ext cx="4330803" cy="1843083"/>
            </a:xfrm>
            <a:custGeom>
              <a:avLst/>
              <a:gdLst/>
              <a:ahLst/>
              <a:cxnLst/>
              <a:rect l="l" t="t" r="r" b="b"/>
              <a:pathLst>
                <a:path w="1292777" h="550174" extrusionOk="0">
                  <a:moveTo>
                    <a:pt x="0" y="0"/>
                  </a:moveTo>
                  <a:lnTo>
                    <a:pt x="1292777" y="0"/>
                  </a:lnTo>
                  <a:lnTo>
                    <a:pt x="1292777" y="550174"/>
                  </a:lnTo>
                  <a:lnTo>
                    <a:pt x="0" y="550174"/>
                  </a:lnTo>
                  <a:close/>
                </a:path>
              </a:pathLst>
            </a:custGeom>
            <a:solidFill>
              <a:srgbClr val="9EABA2">
                <a:alpha val="74900"/>
              </a:srgbClr>
            </a:solidFill>
            <a:ln>
              <a:noFill/>
            </a:ln>
          </p:spPr>
        </p:sp>
        <p:sp>
          <p:nvSpPr>
            <p:cNvPr id="263" name="Google Shape;263;p45"/>
            <p:cNvSpPr txBox="1"/>
            <p:nvPr/>
          </p:nvSpPr>
          <p:spPr>
            <a:xfrm>
              <a:off x="377929" y="367665"/>
              <a:ext cx="35751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Support for children with disabilities and their families</a:t>
              </a:r>
              <a:endParaRPr sz="900"/>
            </a:p>
          </p:txBody>
        </p:sp>
      </p:grpSp>
      <p:grpSp>
        <p:nvGrpSpPr>
          <p:cNvPr id="264" name="Google Shape;264;p45"/>
          <p:cNvGrpSpPr/>
          <p:nvPr/>
        </p:nvGrpSpPr>
        <p:grpSpPr>
          <a:xfrm>
            <a:off x="3792458" y="3015012"/>
            <a:ext cx="1624051" cy="414948"/>
            <a:chOff x="0" y="0"/>
            <a:chExt cx="4330803" cy="1106528"/>
          </a:xfrm>
        </p:grpSpPr>
        <p:sp>
          <p:nvSpPr>
            <p:cNvPr id="265" name="Google Shape;265;p45"/>
            <p:cNvSpPr/>
            <p:nvPr/>
          </p:nvSpPr>
          <p:spPr>
            <a:xfrm>
              <a:off x="0" y="0"/>
              <a:ext cx="4330803" cy="1106528"/>
            </a:xfrm>
            <a:custGeom>
              <a:avLst/>
              <a:gdLst/>
              <a:ahLst/>
              <a:cxnLst/>
              <a:rect l="l" t="t" r="r" b="b"/>
              <a:pathLst>
                <a:path w="1292777" h="330307" extrusionOk="0">
                  <a:moveTo>
                    <a:pt x="0" y="0"/>
                  </a:moveTo>
                  <a:lnTo>
                    <a:pt x="1292777" y="0"/>
                  </a:lnTo>
                  <a:lnTo>
                    <a:pt x="1292777" y="330307"/>
                  </a:lnTo>
                  <a:lnTo>
                    <a:pt x="0" y="330307"/>
                  </a:lnTo>
                  <a:close/>
                </a:path>
              </a:pathLst>
            </a:custGeom>
            <a:solidFill>
              <a:srgbClr val="E8B298">
                <a:alpha val="74900"/>
              </a:srgbClr>
            </a:solidFill>
            <a:ln>
              <a:noFill/>
            </a:ln>
          </p:spPr>
        </p:sp>
        <p:sp>
          <p:nvSpPr>
            <p:cNvPr id="266" name="Google Shape;266;p45"/>
            <p:cNvSpPr txBox="1"/>
            <p:nvPr/>
          </p:nvSpPr>
          <p:spPr>
            <a:xfrm>
              <a:off x="380302" y="367665"/>
              <a:ext cx="35751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Healthy communities</a:t>
              </a:r>
              <a:endParaRPr sz="900"/>
            </a:p>
          </p:txBody>
        </p:sp>
      </p:grpSp>
      <p:grpSp>
        <p:nvGrpSpPr>
          <p:cNvPr id="267" name="Google Shape;267;p45"/>
          <p:cNvGrpSpPr/>
          <p:nvPr/>
        </p:nvGrpSpPr>
        <p:grpSpPr>
          <a:xfrm>
            <a:off x="3792458" y="3499892"/>
            <a:ext cx="1624051" cy="414948"/>
            <a:chOff x="0" y="0"/>
            <a:chExt cx="4330803" cy="1106528"/>
          </a:xfrm>
        </p:grpSpPr>
        <p:sp>
          <p:nvSpPr>
            <p:cNvPr id="268" name="Google Shape;268;p45"/>
            <p:cNvSpPr/>
            <p:nvPr/>
          </p:nvSpPr>
          <p:spPr>
            <a:xfrm>
              <a:off x="0" y="0"/>
              <a:ext cx="4330803" cy="1106528"/>
            </a:xfrm>
            <a:custGeom>
              <a:avLst/>
              <a:gdLst/>
              <a:ahLst/>
              <a:cxnLst/>
              <a:rect l="l" t="t" r="r" b="b"/>
              <a:pathLst>
                <a:path w="1292777" h="330307" extrusionOk="0">
                  <a:moveTo>
                    <a:pt x="0" y="0"/>
                  </a:moveTo>
                  <a:lnTo>
                    <a:pt x="1292777" y="0"/>
                  </a:lnTo>
                  <a:lnTo>
                    <a:pt x="1292777" y="330307"/>
                  </a:lnTo>
                  <a:lnTo>
                    <a:pt x="0" y="330307"/>
                  </a:lnTo>
                  <a:close/>
                </a:path>
              </a:pathLst>
            </a:custGeom>
            <a:solidFill>
              <a:srgbClr val="E8B298">
                <a:alpha val="74900"/>
              </a:srgbClr>
            </a:solidFill>
            <a:ln>
              <a:noFill/>
            </a:ln>
          </p:spPr>
        </p:sp>
        <p:sp>
          <p:nvSpPr>
            <p:cNvPr id="269" name="Google Shape;269;p45"/>
            <p:cNvSpPr txBox="1"/>
            <p:nvPr/>
          </p:nvSpPr>
          <p:spPr>
            <a:xfrm>
              <a:off x="377929" y="367665"/>
              <a:ext cx="35751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Housing</a:t>
              </a:r>
              <a:endParaRPr sz="900"/>
            </a:p>
          </p:txBody>
        </p:sp>
      </p:grpSp>
      <p:grpSp>
        <p:nvGrpSpPr>
          <p:cNvPr id="270" name="Google Shape;270;p45"/>
          <p:cNvGrpSpPr/>
          <p:nvPr/>
        </p:nvGrpSpPr>
        <p:grpSpPr>
          <a:xfrm>
            <a:off x="258811" y="2023196"/>
            <a:ext cx="1624051" cy="476222"/>
            <a:chOff x="0" y="0"/>
            <a:chExt cx="4330803" cy="1269925"/>
          </a:xfrm>
        </p:grpSpPr>
        <p:sp>
          <p:nvSpPr>
            <p:cNvPr id="271" name="Google Shape;271;p45"/>
            <p:cNvSpPr/>
            <p:nvPr/>
          </p:nvSpPr>
          <p:spPr>
            <a:xfrm>
              <a:off x="0" y="0"/>
              <a:ext cx="4330803" cy="1269925"/>
            </a:xfrm>
            <a:custGeom>
              <a:avLst/>
              <a:gdLst/>
              <a:ahLst/>
              <a:cxnLst/>
              <a:rect l="l" t="t" r="r" b="b"/>
              <a:pathLst>
                <a:path w="1292777" h="379082" extrusionOk="0">
                  <a:moveTo>
                    <a:pt x="0" y="0"/>
                  </a:moveTo>
                  <a:lnTo>
                    <a:pt x="1292777" y="0"/>
                  </a:lnTo>
                  <a:lnTo>
                    <a:pt x="1292777" y="379082"/>
                  </a:lnTo>
                  <a:lnTo>
                    <a:pt x="0" y="379082"/>
                  </a:lnTo>
                  <a:close/>
                </a:path>
              </a:pathLst>
            </a:custGeom>
            <a:solidFill>
              <a:srgbClr val="EECC8C"/>
            </a:solidFill>
            <a:ln>
              <a:noFill/>
            </a:ln>
          </p:spPr>
        </p:sp>
        <p:sp>
          <p:nvSpPr>
            <p:cNvPr id="272" name="Google Shape;272;p45"/>
            <p:cNvSpPr txBox="1"/>
            <p:nvPr/>
          </p:nvSpPr>
          <p:spPr>
            <a:xfrm>
              <a:off x="377929" y="348615"/>
              <a:ext cx="35751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Mental health</a:t>
              </a:r>
              <a:endParaRPr sz="700"/>
            </a:p>
          </p:txBody>
        </p:sp>
      </p:grpSp>
      <p:grpSp>
        <p:nvGrpSpPr>
          <p:cNvPr id="273" name="Google Shape;273;p45"/>
          <p:cNvGrpSpPr/>
          <p:nvPr/>
        </p:nvGrpSpPr>
        <p:grpSpPr>
          <a:xfrm>
            <a:off x="2038356" y="2799398"/>
            <a:ext cx="1624051" cy="553052"/>
            <a:chOff x="0" y="0"/>
            <a:chExt cx="4330803" cy="1474804"/>
          </a:xfrm>
        </p:grpSpPr>
        <p:sp>
          <p:nvSpPr>
            <p:cNvPr id="274" name="Google Shape;274;p45"/>
            <p:cNvSpPr/>
            <p:nvPr/>
          </p:nvSpPr>
          <p:spPr>
            <a:xfrm>
              <a:off x="0" y="0"/>
              <a:ext cx="4330803" cy="1474804"/>
            </a:xfrm>
            <a:custGeom>
              <a:avLst/>
              <a:gdLst/>
              <a:ahLst/>
              <a:cxnLst/>
              <a:rect l="l" t="t" r="r" b="b"/>
              <a:pathLst>
                <a:path w="1292777" h="440240" extrusionOk="0">
                  <a:moveTo>
                    <a:pt x="0" y="0"/>
                  </a:moveTo>
                  <a:lnTo>
                    <a:pt x="1292777" y="0"/>
                  </a:lnTo>
                  <a:lnTo>
                    <a:pt x="1292777" y="440240"/>
                  </a:lnTo>
                  <a:lnTo>
                    <a:pt x="0" y="440240"/>
                  </a:lnTo>
                  <a:close/>
                </a:path>
              </a:pathLst>
            </a:custGeom>
            <a:solidFill>
              <a:srgbClr val="9EABA2">
                <a:alpha val="74900"/>
              </a:srgbClr>
            </a:solidFill>
            <a:ln>
              <a:noFill/>
            </a:ln>
          </p:spPr>
        </p:sp>
        <p:sp>
          <p:nvSpPr>
            <p:cNvPr id="275" name="Google Shape;275;p45"/>
            <p:cNvSpPr txBox="1"/>
            <p:nvPr/>
          </p:nvSpPr>
          <p:spPr>
            <a:xfrm>
              <a:off x="377929" y="367665"/>
              <a:ext cx="35751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Schools as a community for all</a:t>
              </a:r>
              <a:endParaRPr sz="900"/>
            </a:p>
          </p:txBody>
        </p:sp>
      </p:grpSp>
      <p:grpSp>
        <p:nvGrpSpPr>
          <p:cNvPr id="276" name="Google Shape;276;p45"/>
          <p:cNvGrpSpPr/>
          <p:nvPr/>
        </p:nvGrpSpPr>
        <p:grpSpPr>
          <a:xfrm>
            <a:off x="7261041" y="3929374"/>
            <a:ext cx="1624051" cy="691156"/>
            <a:chOff x="0" y="0"/>
            <a:chExt cx="4330803" cy="1843083"/>
          </a:xfrm>
        </p:grpSpPr>
        <p:sp>
          <p:nvSpPr>
            <p:cNvPr id="277" name="Google Shape;277;p45"/>
            <p:cNvSpPr/>
            <p:nvPr/>
          </p:nvSpPr>
          <p:spPr>
            <a:xfrm>
              <a:off x="0" y="0"/>
              <a:ext cx="4330803" cy="1843083"/>
            </a:xfrm>
            <a:custGeom>
              <a:avLst/>
              <a:gdLst/>
              <a:ahLst/>
              <a:cxnLst/>
              <a:rect l="l" t="t" r="r" b="b"/>
              <a:pathLst>
                <a:path w="1292777" h="550174" extrusionOk="0">
                  <a:moveTo>
                    <a:pt x="0" y="0"/>
                  </a:moveTo>
                  <a:lnTo>
                    <a:pt x="1292777" y="0"/>
                  </a:lnTo>
                  <a:lnTo>
                    <a:pt x="1292777" y="550174"/>
                  </a:lnTo>
                  <a:lnTo>
                    <a:pt x="0" y="550174"/>
                  </a:lnTo>
                  <a:close/>
                </a:path>
              </a:pathLst>
            </a:custGeom>
            <a:solidFill>
              <a:srgbClr val="D3A29D">
                <a:alpha val="74900"/>
              </a:srgbClr>
            </a:solidFill>
            <a:ln>
              <a:noFill/>
            </a:ln>
          </p:spPr>
        </p:sp>
        <p:sp>
          <p:nvSpPr>
            <p:cNvPr id="278" name="Google Shape;278;p45"/>
            <p:cNvSpPr txBox="1"/>
            <p:nvPr/>
          </p:nvSpPr>
          <p:spPr>
            <a:xfrm>
              <a:off x="377929" y="367665"/>
              <a:ext cx="35751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Workers rights &amp; economic opportunities for families</a:t>
              </a:r>
              <a:endParaRPr sz="900"/>
            </a:p>
          </p:txBody>
        </p:sp>
      </p:grpSp>
      <p:grpSp>
        <p:nvGrpSpPr>
          <p:cNvPr id="279" name="Google Shape;279;p45"/>
          <p:cNvGrpSpPr/>
          <p:nvPr/>
        </p:nvGrpSpPr>
        <p:grpSpPr>
          <a:xfrm>
            <a:off x="2038356" y="2023197"/>
            <a:ext cx="1624051" cy="685759"/>
            <a:chOff x="0" y="0"/>
            <a:chExt cx="4330803" cy="1828691"/>
          </a:xfrm>
        </p:grpSpPr>
        <p:sp>
          <p:nvSpPr>
            <p:cNvPr id="280" name="Google Shape;280;p45"/>
            <p:cNvSpPr/>
            <p:nvPr/>
          </p:nvSpPr>
          <p:spPr>
            <a:xfrm>
              <a:off x="0" y="0"/>
              <a:ext cx="4330803" cy="1828691"/>
            </a:xfrm>
            <a:custGeom>
              <a:avLst/>
              <a:gdLst/>
              <a:ahLst/>
              <a:cxnLst/>
              <a:rect l="l" t="t" r="r" b="b"/>
              <a:pathLst>
                <a:path w="1292777" h="545878" extrusionOk="0">
                  <a:moveTo>
                    <a:pt x="0" y="0"/>
                  </a:moveTo>
                  <a:lnTo>
                    <a:pt x="1292777" y="0"/>
                  </a:lnTo>
                  <a:lnTo>
                    <a:pt x="1292777" y="545878"/>
                  </a:lnTo>
                  <a:lnTo>
                    <a:pt x="0" y="545878"/>
                  </a:lnTo>
                  <a:close/>
                </a:path>
              </a:pathLst>
            </a:custGeom>
            <a:solidFill>
              <a:srgbClr val="9EABA2"/>
            </a:solidFill>
            <a:ln>
              <a:noFill/>
            </a:ln>
          </p:spPr>
        </p:sp>
        <p:sp>
          <p:nvSpPr>
            <p:cNvPr id="281" name="Google Shape;281;p45"/>
            <p:cNvSpPr txBox="1"/>
            <p:nvPr/>
          </p:nvSpPr>
          <p:spPr>
            <a:xfrm>
              <a:off x="377929" y="348615"/>
              <a:ext cx="3575100" cy="106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Safe &amp; inclusive schools for all</a:t>
              </a:r>
              <a:endParaRPr sz="800"/>
            </a:p>
          </p:txBody>
        </p:sp>
      </p:grpSp>
      <p:sp>
        <p:nvSpPr>
          <p:cNvPr id="282" name="Google Shape;282;p45"/>
          <p:cNvSpPr/>
          <p:nvPr/>
        </p:nvSpPr>
        <p:spPr>
          <a:xfrm>
            <a:off x="7754586" y="1620556"/>
            <a:ext cx="537342" cy="53975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D3A29D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45"/>
          <p:cNvSpPr/>
          <p:nvPr/>
        </p:nvSpPr>
        <p:spPr>
          <a:xfrm>
            <a:off x="5191938" y="1620556"/>
            <a:ext cx="537342" cy="53975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E8B298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45"/>
          <p:cNvSpPr/>
          <p:nvPr/>
        </p:nvSpPr>
        <p:spPr>
          <a:xfrm>
            <a:off x="806271" y="1618674"/>
            <a:ext cx="537342" cy="53975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EECC8C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45"/>
          <p:cNvSpPr/>
          <p:nvPr/>
        </p:nvSpPr>
        <p:spPr>
          <a:xfrm>
            <a:off x="2585815" y="1618674"/>
            <a:ext cx="537342" cy="53975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9EABA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6" name="Google Shape;28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7230" y="1787633"/>
            <a:ext cx="147311" cy="193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81166" y="1787633"/>
            <a:ext cx="138528" cy="193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65287" y="1789515"/>
            <a:ext cx="107828" cy="1936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" name="Google Shape;289;p45"/>
          <p:cNvGrpSpPr/>
          <p:nvPr/>
        </p:nvGrpSpPr>
        <p:grpSpPr>
          <a:xfrm>
            <a:off x="3792458" y="2023197"/>
            <a:ext cx="3327991" cy="895297"/>
            <a:chOff x="0" y="0"/>
            <a:chExt cx="8874642" cy="2387458"/>
          </a:xfrm>
        </p:grpSpPr>
        <p:sp>
          <p:nvSpPr>
            <p:cNvPr id="290" name="Google Shape;290;p45"/>
            <p:cNvSpPr/>
            <p:nvPr/>
          </p:nvSpPr>
          <p:spPr>
            <a:xfrm>
              <a:off x="0" y="0"/>
              <a:ext cx="8874642" cy="2387458"/>
            </a:xfrm>
            <a:custGeom>
              <a:avLst/>
              <a:gdLst/>
              <a:ahLst/>
              <a:cxnLst/>
              <a:rect l="l" t="t" r="r" b="b"/>
              <a:pathLst>
                <a:path w="2649147" h="712674" extrusionOk="0">
                  <a:moveTo>
                    <a:pt x="0" y="0"/>
                  </a:moveTo>
                  <a:lnTo>
                    <a:pt x="2649147" y="0"/>
                  </a:lnTo>
                  <a:lnTo>
                    <a:pt x="2649147" y="712674"/>
                  </a:lnTo>
                  <a:lnTo>
                    <a:pt x="0" y="712674"/>
                  </a:lnTo>
                  <a:close/>
                </a:path>
              </a:pathLst>
            </a:custGeom>
            <a:solidFill>
              <a:srgbClr val="E8B298"/>
            </a:solidFill>
            <a:ln>
              <a:noFill/>
            </a:ln>
          </p:spPr>
        </p:sp>
        <p:sp>
          <p:nvSpPr>
            <p:cNvPr id="291" name="Google Shape;291;p45"/>
            <p:cNvSpPr txBox="1"/>
            <p:nvPr/>
          </p:nvSpPr>
          <p:spPr>
            <a:xfrm>
              <a:off x="779312" y="348615"/>
              <a:ext cx="7326300" cy="147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Affordable housing in healthy communities with access to public services &amp; infrastructure</a:t>
              </a:r>
              <a:endParaRPr sz="700"/>
            </a:p>
          </p:txBody>
        </p:sp>
      </p:grpSp>
      <p:pic>
        <p:nvPicPr>
          <p:cNvPr id="292" name="Google Shape;292;p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99837" y="1789515"/>
            <a:ext cx="113432" cy="1936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3" name="Google Shape;293;p45"/>
          <p:cNvGrpSpPr/>
          <p:nvPr/>
        </p:nvGrpSpPr>
        <p:grpSpPr>
          <a:xfrm>
            <a:off x="7261041" y="2025078"/>
            <a:ext cx="1624051" cy="1314372"/>
            <a:chOff x="0" y="0"/>
            <a:chExt cx="4330803" cy="3504991"/>
          </a:xfrm>
        </p:grpSpPr>
        <p:sp>
          <p:nvSpPr>
            <p:cNvPr id="294" name="Google Shape;294;p45"/>
            <p:cNvSpPr/>
            <p:nvPr/>
          </p:nvSpPr>
          <p:spPr>
            <a:xfrm>
              <a:off x="0" y="0"/>
              <a:ext cx="4330803" cy="3504991"/>
            </a:xfrm>
            <a:custGeom>
              <a:avLst/>
              <a:gdLst/>
              <a:ahLst/>
              <a:cxnLst/>
              <a:rect l="l" t="t" r="r" b="b"/>
              <a:pathLst>
                <a:path w="1292777" h="1046266" extrusionOk="0">
                  <a:moveTo>
                    <a:pt x="0" y="0"/>
                  </a:moveTo>
                  <a:lnTo>
                    <a:pt x="1292777" y="0"/>
                  </a:lnTo>
                  <a:lnTo>
                    <a:pt x="1292777" y="1046266"/>
                  </a:lnTo>
                  <a:lnTo>
                    <a:pt x="0" y="1046266"/>
                  </a:lnTo>
                  <a:close/>
                </a:path>
              </a:pathLst>
            </a:custGeom>
            <a:solidFill>
              <a:srgbClr val="D3A29D"/>
            </a:solidFill>
            <a:ln>
              <a:noFill/>
            </a:ln>
          </p:spPr>
        </p:sp>
        <p:sp>
          <p:nvSpPr>
            <p:cNvPr id="295" name="Google Shape;295;p45"/>
            <p:cNvSpPr txBox="1"/>
            <p:nvPr/>
          </p:nvSpPr>
          <p:spPr>
            <a:xfrm>
              <a:off x="377929" y="348615"/>
              <a:ext cx="3575100" cy="246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Childcare &amp; workers' rights for economic opportunities for families</a:t>
              </a:r>
              <a:endParaRPr sz="700"/>
            </a:p>
          </p:txBody>
        </p:sp>
      </p:grpSp>
      <p:grpSp>
        <p:nvGrpSpPr>
          <p:cNvPr id="296" name="Google Shape;296;p45"/>
          <p:cNvGrpSpPr/>
          <p:nvPr/>
        </p:nvGrpSpPr>
        <p:grpSpPr>
          <a:xfrm>
            <a:off x="514350" y="514350"/>
            <a:ext cx="7823648" cy="791684"/>
            <a:chOff x="0" y="0"/>
            <a:chExt cx="20863061" cy="2111157"/>
          </a:xfrm>
        </p:grpSpPr>
        <p:pic>
          <p:nvPicPr>
            <p:cNvPr id="297" name="Google Shape;297;p45"/>
            <p:cNvPicPr preferRelativeResize="0"/>
            <p:nvPr/>
          </p:nvPicPr>
          <p:blipFill rotWithShape="1">
            <a:blip r:embed="rId7">
              <a:alphaModFix/>
            </a:blip>
            <a:srcRect l="16858" t="2266" r="16585" b="28201"/>
            <a:stretch/>
          </p:blipFill>
          <p:spPr>
            <a:xfrm>
              <a:off x="0" y="0"/>
              <a:ext cx="2020859" cy="21111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8" name="Google Shape;298;p45"/>
            <p:cNvSpPr txBox="1"/>
            <p:nvPr/>
          </p:nvSpPr>
          <p:spPr>
            <a:xfrm>
              <a:off x="2399561" y="45928"/>
              <a:ext cx="18463500" cy="205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 i="0" u="none" strike="noStrike" cap="none">
                  <a:solidFill>
                    <a:srgbClr val="000000"/>
                  </a:solidFill>
                </a:rPr>
                <a:t>Fresno Residents Council</a:t>
              </a:r>
              <a:endParaRPr sz="700" b="1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Round 2 Results</a:t>
              </a:r>
              <a:endParaRPr sz="700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1143</Words>
  <Application>Microsoft Office PowerPoint</Application>
  <PresentationFormat>On-screen Show (16:9)</PresentationFormat>
  <Paragraphs>176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Times New Roman</vt:lpstr>
      <vt:lpstr>Simple Light</vt:lpstr>
      <vt:lpstr>Office Theme</vt:lpstr>
      <vt:lpstr>Simple Dark</vt:lpstr>
      <vt:lpstr>PowerPoint Presentation</vt:lpstr>
      <vt:lpstr>Welcome, Instructions for Zoom Bienvenidos, Instrucciones para Zoom</vt:lpstr>
      <vt:lpstr>Let’s review our Norms... </vt:lpstr>
      <vt:lpstr>Vocabulary</vt:lpstr>
      <vt:lpstr>OUTCOME FOR THIS MEETING </vt:lpstr>
      <vt:lpstr>Review REAP Trainings</vt:lpstr>
      <vt:lpstr>PowerPoint Presentation</vt:lpstr>
      <vt:lpstr>PowerPoint Presentation</vt:lpstr>
      <vt:lpstr>PowerPoint Presentation</vt:lpstr>
      <vt:lpstr>Residents Council Timeline (Jan 2022-May 2022)</vt:lpstr>
      <vt:lpstr>PowerPoint Presentation</vt:lpstr>
      <vt:lpstr>Why, How, What?</vt:lpstr>
      <vt:lpstr>PowerPoint Presentation</vt:lpstr>
      <vt:lpstr>PowerPoint Presentation</vt:lpstr>
      <vt:lpstr>Homework</vt:lpstr>
      <vt:lpstr>PowerPoint Presentation</vt:lpstr>
      <vt:lpstr>Announcements</vt:lpstr>
      <vt:lpstr>Next Meeting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2022-01-27T04:53:18Z</dcterms:modified>
</cp:coreProperties>
</file>